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88" r:id="rId5"/>
    <p:sldId id="289" r:id="rId6"/>
    <p:sldId id="293" r:id="rId7"/>
    <p:sldId id="258" r:id="rId8"/>
    <p:sldId id="283" r:id="rId9"/>
    <p:sldId id="260" r:id="rId10"/>
    <p:sldId id="259" r:id="rId11"/>
    <p:sldId id="261" r:id="rId12"/>
    <p:sldId id="262" r:id="rId13"/>
    <p:sldId id="284" r:id="rId14"/>
    <p:sldId id="263" r:id="rId15"/>
    <p:sldId id="285" r:id="rId16"/>
    <p:sldId id="286" r:id="rId17"/>
    <p:sldId id="287" r:id="rId18"/>
    <p:sldId id="264" r:id="rId19"/>
    <p:sldId id="265" r:id="rId20"/>
    <p:sldId id="266" r:id="rId21"/>
    <p:sldId id="267" r:id="rId22"/>
    <p:sldId id="268" r:id="rId23"/>
    <p:sldId id="281" r:id="rId24"/>
    <p:sldId id="269" r:id="rId25"/>
    <p:sldId id="270" r:id="rId26"/>
    <p:sldId id="282" r:id="rId27"/>
    <p:sldId id="271" r:id="rId28"/>
    <p:sldId id="279" r:id="rId29"/>
    <p:sldId id="280" r:id="rId30"/>
    <p:sldId id="272" r:id="rId31"/>
    <p:sldId id="277" r:id="rId32"/>
    <p:sldId id="273" r:id="rId33"/>
    <p:sldId id="275" r:id="rId34"/>
    <p:sldId id="276" r:id="rId35"/>
    <p:sldId id="278" r:id="rId36"/>
    <p:sldId id="290" r:id="rId37"/>
    <p:sldId id="291" r:id="rId38"/>
    <p:sldId id="29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4" autoAdjust="0"/>
    <p:restoredTop sz="86358" autoAdjust="0"/>
  </p:normalViewPr>
  <p:slideViewPr>
    <p:cSldViewPr snapToGrid="0" snapToObjects="1">
      <p:cViewPr varScale="1">
        <p:scale>
          <a:sx n="116" d="100"/>
          <a:sy n="116" d="100"/>
        </p:scale>
        <p:origin x="-504" y="-104"/>
      </p:cViewPr>
      <p:guideLst>
        <p:guide orient="horz" pos="2160"/>
        <p:guide pos="2880"/>
      </p:guideLst>
    </p:cSldViewPr>
  </p:slideViewPr>
  <p:outlineViewPr>
    <p:cViewPr>
      <p:scale>
        <a:sx n="33" d="100"/>
        <a:sy n="33" d="100"/>
      </p:scale>
      <p:origin x="0" y="283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dirty="0"/>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dirty="0"/>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dirty="0"/>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10/15/14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10/15/14</a:t>
            </a:fld>
            <a:endParaRPr lang="en-US" dirty="0"/>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dirty="0"/>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dirty="0"/>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7"/>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7"/>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bibliaparalela.com/philippians/4-8.htm" TargetMode="External"/><Relationship Id="rId3" Type="http://schemas.openxmlformats.org/officeDocument/2006/relationships/hyperlink" Target="http://bibliaparalela.com/philippians/4-9.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_tradnl" noProof="0" dirty="0" smtClean="0"/>
              <a:t>Pasos para una Familia Victoriosa</a:t>
            </a:r>
            <a:endParaRPr lang="es-ES_tradnl" noProof="0" dirty="0"/>
          </a:p>
        </p:txBody>
      </p:sp>
      <p:sp>
        <p:nvSpPr>
          <p:cNvPr id="3" name="Subtitle 2"/>
          <p:cNvSpPr>
            <a:spLocks noGrp="1"/>
          </p:cNvSpPr>
          <p:nvPr>
            <p:ph type="subTitle" idx="1"/>
          </p:nvPr>
        </p:nvSpPr>
        <p:spPr/>
        <p:txBody>
          <a:bodyPr/>
          <a:lstStyle/>
          <a:p>
            <a:r>
              <a:rPr lang="es-ES_tradnl" noProof="0" dirty="0" smtClean="0"/>
              <a:t>Dr.  Natanael Valenzuela</a:t>
            </a:r>
            <a:endParaRPr lang="es-ES_tradnl" noProof="0" dirty="0"/>
          </a:p>
        </p:txBody>
      </p:sp>
    </p:spTree>
    <p:extLst>
      <p:ext uri="{BB962C8B-B14F-4D97-AF65-F5344CB8AC3E}">
        <p14:creationId xmlns:p14="http://schemas.microsoft.com/office/powerpoint/2010/main" val="125815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Textos base</a:t>
            </a:r>
            <a:endParaRPr lang="es-ES_tradnl" noProof="0" dirty="0"/>
          </a:p>
        </p:txBody>
      </p:sp>
      <p:sp>
        <p:nvSpPr>
          <p:cNvPr id="3" name="Content Placeholder 2"/>
          <p:cNvSpPr>
            <a:spLocks noGrp="1"/>
          </p:cNvSpPr>
          <p:nvPr>
            <p:ph idx="1"/>
          </p:nvPr>
        </p:nvSpPr>
        <p:spPr/>
        <p:txBody>
          <a:bodyPr>
            <a:normAutofit/>
          </a:bodyPr>
          <a:lstStyle/>
          <a:p>
            <a:pPr lvl="1"/>
            <a:r>
              <a:rPr lang="es-ES_tradnl" sz="3600" noProof="0" dirty="0" smtClean="0"/>
              <a:t>Mi Casa y Yo, Serviremos al Señor. Josué 24:15</a:t>
            </a:r>
            <a:endParaRPr lang="es-ES_tradnl" noProof="0" dirty="0" smtClean="0"/>
          </a:p>
          <a:p>
            <a:pPr lvl="1"/>
            <a:r>
              <a:rPr lang="es-ES_tradnl" sz="3600" noProof="0" dirty="0" smtClean="0"/>
              <a:t>Instruye al niño en su carrera y aun cuando fuere viejo no se apartará de ella. Prov. 22:6</a:t>
            </a:r>
          </a:p>
          <a:p>
            <a:pPr lvl="1"/>
            <a:endParaRPr lang="es-ES_tradnl" sz="3600" noProof="0" dirty="0" smtClean="0"/>
          </a:p>
          <a:p>
            <a:pPr marL="349250" lvl="1" indent="0">
              <a:buNone/>
            </a:pPr>
            <a:endParaRPr lang="es-ES_tradnl" noProof="0" dirty="0"/>
          </a:p>
        </p:txBody>
      </p:sp>
    </p:spTree>
    <p:extLst>
      <p:ext uri="{BB962C8B-B14F-4D97-AF65-F5344CB8AC3E}">
        <p14:creationId xmlns:p14="http://schemas.microsoft.com/office/powerpoint/2010/main" val="3271588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Prerrogativa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Lo primero que debemos tomar en cuenta es lo  que dice la Biblia en el libro de 1 Timoteo 3:5 “Porque si un hombre no puede manejar su propia casa ¿cómo puede hacerse responsable de la casa de Dios? </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424836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Realidad de infelicidad</a:t>
            </a:r>
            <a:endParaRPr lang="es-ES_tradnl" noProof="0" dirty="0"/>
          </a:p>
        </p:txBody>
      </p:sp>
      <p:sp>
        <p:nvSpPr>
          <p:cNvPr id="3" name="Content Placeholder 2"/>
          <p:cNvSpPr>
            <a:spLocks noGrp="1"/>
          </p:cNvSpPr>
          <p:nvPr>
            <p:ph idx="1"/>
          </p:nvPr>
        </p:nvSpPr>
        <p:spPr/>
        <p:txBody>
          <a:bodyPr>
            <a:normAutofit/>
          </a:bodyPr>
          <a:lstStyle/>
          <a:p>
            <a:pPr marL="0" algn="just">
              <a:spcAft>
                <a:spcPts val="0"/>
              </a:spcAft>
            </a:pPr>
            <a:r>
              <a:rPr lang="es-ES_tradnl" noProof="0" dirty="0" smtClean="0">
                <a:solidFill>
                  <a:srgbClr val="000000"/>
                </a:solidFill>
                <a:effectLst/>
                <a:latin typeface="Lucida Sans Unicode"/>
                <a:ea typeface="Times New Roman"/>
                <a:cs typeface="Tahoma"/>
              </a:rPr>
              <a:t>En la Biblia hay muchos ejemplos de familias infelices. En la familia de Isaac cuando había desacuerdo entre Jacob y Esaú según Gen.28: 4-46. En la familia de Jacob en los problemas entre Raquel y Lea según Gen.29, David y Mical en 2 Samuel Cap.. 6, en el libro de Ester 1:10-22 cuando la reina tuvo rabia y no quiso presentarse con los príncipes de los reinos que estaban con él. </a:t>
            </a:r>
            <a:endParaRPr lang="es-ES_tradnl" noProof="0" dirty="0"/>
          </a:p>
        </p:txBody>
      </p:sp>
    </p:spTree>
    <p:extLst>
      <p:ext uri="{BB962C8B-B14F-4D97-AF65-F5344CB8AC3E}">
        <p14:creationId xmlns:p14="http://schemas.microsoft.com/office/powerpoint/2010/main" val="374691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Ejemplos de Relaciones</a:t>
            </a:r>
            <a:endParaRPr lang="es-ES_tradnl" noProof="0" dirty="0"/>
          </a:p>
        </p:txBody>
      </p:sp>
      <p:sp>
        <p:nvSpPr>
          <p:cNvPr id="3" name="Content Placeholder 2"/>
          <p:cNvSpPr>
            <a:spLocks noGrp="1"/>
          </p:cNvSpPr>
          <p:nvPr>
            <p:ph idx="1"/>
          </p:nvPr>
        </p:nvSpPr>
        <p:spPr/>
        <p:txBody>
          <a:bodyPr/>
          <a:lstStyle/>
          <a:p>
            <a:r>
              <a:rPr lang="es-ES_tradnl" noProof="0" dirty="0" smtClean="0"/>
              <a:t>Caín y Abel</a:t>
            </a:r>
          </a:p>
          <a:p>
            <a:r>
              <a:rPr lang="es-ES_tradnl" noProof="0" dirty="0" smtClean="0"/>
              <a:t>Absalón y David</a:t>
            </a:r>
          </a:p>
          <a:p>
            <a:r>
              <a:rPr lang="es-ES_tradnl" noProof="0" dirty="0" smtClean="0"/>
              <a:t>Lea y Raquel</a:t>
            </a:r>
          </a:p>
          <a:p>
            <a:r>
              <a:rPr lang="es-ES_tradnl" noProof="0" dirty="0" smtClean="0"/>
              <a:t>Jacob y Esaú</a:t>
            </a:r>
          </a:p>
          <a:p>
            <a:r>
              <a:rPr lang="es-ES_tradnl" noProof="0" dirty="0" smtClean="0"/>
              <a:t>Noé y sus hijos</a:t>
            </a:r>
          </a:p>
          <a:p>
            <a:endParaRPr lang="es-ES_tradnl" noProof="0" dirty="0"/>
          </a:p>
        </p:txBody>
      </p:sp>
    </p:spTree>
    <p:extLst>
      <p:ext uri="{BB962C8B-B14F-4D97-AF65-F5344CB8AC3E}">
        <p14:creationId xmlns:p14="http://schemas.microsoft.com/office/powerpoint/2010/main" val="282073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Análisis</a:t>
            </a:r>
            <a:endParaRPr lang="es-ES_tradnl" noProof="0" dirty="0"/>
          </a:p>
        </p:txBody>
      </p:sp>
      <p:sp>
        <p:nvSpPr>
          <p:cNvPr id="3" name="Content Placeholder 2"/>
          <p:cNvSpPr>
            <a:spLocks noGrp="1"/>
          </p:cNvSpPr>
          <p:nvPr>
            <p:ph idx="1"/>
          </p:nvPr>
        </p:nvSpPr>
        <p:spPr/>
        <p:txBody>
          <a:bodyPr/>
          <a:lstStyle/>
          <a:p>
            <a:r>
              <a:rPr lang="es-ES_tradnl" noProof="0" dirty="0" smtClean="0"/>
              <a:t>Fortalezas</a:t>
            </a:r>
          </a:p>
          <a:p>
            <a:r>
              <a:rPr lang="es-ES_tradnl" noProof="0" dirty="0" smtClean="0"/>
              <a:t>Oportunidades</a:t>
            </a:r>
          </a:p>
          <a:p>
            <a:r>
              <a:rPr lang="es-ES_tradnl" noProof="0" dirty="0" smtClean="0"/>
              <a:t>Debilidades</a:t>
            </a:r>
          </a:p>
          <a:p>
            <a:r>
              <a:rPr lang="es-ES_tradnl" noProof="0" dirty="0" smtClean="0"/>
              <a:t>Amenazas</a:t>
            </a:r>
            <a:endParaRPr lang="es-ES_tradnl" noProof="0" dirty="0"/>
          </a:p>
        </p:txBody>
      </p:sp>
    </p:spTree>
    <p:extLst>
      <p:ext uri="{BB962C8B-B14F-4D97-AF65-F5344CB8AC3E}">
        <p14:creationId xmlns:p14="http://schemas.microsoft.com/office/powerpoint/2010/main" val="35371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Marcar</a:t>
            </a:r>
            <a:endParaRPr lang="es-ES_tradnl" noProof="0" dirty="0"/>
          </a:p>
        </p:txBody>
      </p:sp>
      <p:sp>
        <p:nvSpPr>
          <p:cNvPr id="3" name="Content Placeholder 2"/>
          <p:cNvSpPr>
            <a:spLocks noGrp="1"/>
          </p:cNvSpPr>
          <p:nvPr>
            <p:ph idx="1"/>
          </p:nvPr>
        </p:nvSpPr>
        <p:spPr/>
        <p:txBody>
          <a:bodyPr/>
          <a:lstStyle/>
          <a:p>
            <a:r>
              <a:rPr lang="es-ES_tradnl" noProof="0" dirty="0" smtClean="0"/>
              <a:t>Declarar</a:t>
            </a:r>
          </a:p>
          <a:p>
            <a:r>
              <a:rPr lang="es-ES_tradnl" noProof="0" dirty="0" smtClean="0"/>
              <a:t>Influir</a:t>
            </a:r>
          </a:p>
          <a:p>
            <a:r>
              <a:rPr lang="es-ES_tradnl" noProof="0" dirty="0" smtClean="0"/>
              <a:t>Determinar</a:t>
            </a:r>
          </a:p>
          <a:p>
            <a:r>
              <a:rPr lang="es-ES_tradnl" noProof="0" dirty="0" smtClean="0"/>
              <a:t>Proclamar</a:t>
            </a:r>
            <a:endParaRPr lang="es-ES_tradnl" noProof="0" dirty="0"/>
          </a:p>
        </p:txBody>
      </p:sp>
    </p:spTree>
    <p:extLst>
      <p:ext uri="{BB962C8B-B14F-4D97-AF65-F5344CB8AC3E}">
        <p14:creationId xmlns:p14="http://schemas.microsoft.com/office/powerpoint/2010/main" val="1189986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Marcar</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Así como nosotros como padres les transferimos los genes y el sexo a nuestros hijos ¿</a:t>
            </a:r>
            <a:r>
              <a:rPr lang="es-ES_tradnl" b="1" noProof="0" dirty="0" smtClean="0">
                <a:solidFill>
                  <a:srgbClr val="000000"/>
                </a:solidFill>
                <a:effectLst/>
                <a:latin typeface="Lucida Sans Unicode"/>
                <a:ea typeface="Times New Roman"/>
                <a:cs typeface="Tahoma"/>
              </a:rPr>
              <a:t>Cuándo y cómo vamos a transferirles a Cristo a nuestros hijos?</a:t>
            </a:r>
            <a:r>
              <a:rPr lang="es-ES_tradnl" noProof="0" dirty="0" smtClean="0">
                <a:solidFill>
                  <a:srgbClr val="000000"/>
                </a:solidFill>
                <a:effectLst/>
                <a:latin typeface="Lucida Sans Unicode"/>
                <a:ea typeface="Times New Roman"/>
                <a:cs typeface="Tahoma"/>
              </a:rPr>
              <a:t> </a:t>
            </a:r>
            <a:r>
              <a:rPr lang="es-ES_tradnl" b="1" noProof="0" dirty="0" smtClean="0">
                <a:solidFill>
                  <a:srgbClr val="000000"/>
                </a:solidFill>
                <a:effectLst/>
                <a:latin typeface="Lucida Sans Unicode"/>
                <a:ea typeface="Times New Roman"/>
                <a:cs typeface="Tahoma"/>
              </a:rPr>
              <a:t>Esta su hijo dispuesto a decir yo soy varón, y a decir yo soy cristiano?</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686080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Debilidades en la familia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El matrimonio y la familia se degradan constantemente a niveles alarmantes. 1 de cada 2 matrimonios se disuelve y el divorcio parece ser la única solución para todos los problemas de la vida. </a:t>
            </a:r>
            <a:endParaRPr lang="es-ES_tradnl" noProof="0" dirty="0"/>
          </a:p>
        </p:txBody>
      </p:sp>
    </p:spTree>
    <p:extLst>
      <p:ext uri="{BB962C8B-B14F-4D97-AF65-F5344CB8AC3E}">
        <p14:creationId xmlns:p14="http://schemas.microsoft.com/office/powerpoint/2010/main" val="95001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Quien Cría nuestros Hijos?</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Los medios de comunicación de hoy son a menudo una terrible influencia sobre el matrimonio y  la familia,  el medio nos ofrece una  dieta constante de hedonismo y amoralidad (véase "antes que activar  la TV"). Los medios de comunicación, a menudo nos enseñan que lo malo es bueno y lo bueno es malo (Isaías 5: 20-21). </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591451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Que marca mi familia?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En Filipenses 4: </a:t>
            </a:r>
            <a:r>
              <a:rPr lang="es-ES_tradnl" b="1" noProof="0" dirty="0" smtClean="0">
                <a:solidFill>
                  <a:srgbClr val="000000"/>
                </a:solidFill>
                <a:effectLst/>
                <a:latin typeface="Lucida Sans Unicode"/>
                <a:ea typeface="Times New Roman"/>
                <a:cs typeface="Tahoma"/>
                <a:hlinkClick r:id="rId2"/>
              </a:rPr>
              <a:t>8</a:t>
            </a:r>
            <a:r>
              <a:rPr lang="es-ES_tradnl" b="1" noProof="0" dirty="0" smtClean="0">
                <a:solidFill>
                  <a:srgbClr val="000000"/>
                </a:solidFill>
                <a:effectLst/>
                <a:latin typeface="Lucida Sans Unicode"/>
                <a:ea typeface="Times New Roman"/>
                <a:cs typeface="Tahoma"/>
              </a:rPr>
              <a:t> </a:t>
            </a:r>
            <a:r>
              <a:rPr lang="es-ES_tradnl" noProof="0" dirty="0" smtClean="0">
                <a:solidFill>
                  <a:srgbClr val="000000"/>
                </a:solidFill>
                <a:effectLst/>
                <a:latin typeface="Lucida Sans Unicode"/>
                <a:ea typeface="Times New Roman"/>
                <a:cs typeface="Tahoma"/>
              </a:rPr>
              <a:t>leemos: “Por lo demás, hermanos, todo lo que es verdadero, todo lo digno, todo lo justo, todo lo puro, todo lo amable, todo lo honorable, si hay alguna virtud o algo que merece elogio, en esto meditad. </a:t>
            </a:r>
            <a:r>
              <a:rPr lang="es-ES_tradnl" b="1" noProof="0" dirty="0" smtClean="0">
                <a:solidFill>
                  <a:srgbClr val="000000"/>
                </a:solidFill>
                <a:effectLst/>
                <a:latin typeface="Lucida Sans Unicode"/>
                <a:ea typeface="Times New Roman"/>
                <a:cs typeface="Tahoma"/>
                <a:hlinkClick r:id="rId3"/>
              </a:rPr>
              <a:t>9</a:t>
            </a:r>
            <a:r>
              <a:rPr lang="es-ES_tradnl" noProof="0" dirty="0" smtClean="0">
                <a:solidFill>
                  <a:srgbClr val="000000"/>
                </a:solidFill>
                <a:effectLst/>
                <a:latin typeface="Lucida Sans Unicode"/>
                <a:ea typeface="Times New Roman"/>
                <a:cs typeface="Tahoma"/>
              </a:rPr>
              <a:t> Lo que también habéis aprendido y recibido y oído y visto en mí, esto practicad, y el Dios de paz estará con vosotros”. (RV 1960)</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3910315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Descuido en la familia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¿Cuál es el por ciento de deserción en las familias cristianas? Aproximadamente un ochenta por ciento de los niños criados en el evangelio se descarrían antes de llegar a los dieciocho años. </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4001936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Cuidado</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A veces llegan los hijos a la adolescencia y no saben que son: si son cristianos o no son cristianos, otras veces nosotros como padres viviendo la vida como cristianos secretos, también tendremos hijos que son espías del evangelio. </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3122314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Auto Defensa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Le echamos la culpa al mundo, le echamos la culpa al diablo, le echamos la culpa a la presión del grupo, le echamos la culpa a la escuela, le echamos la culpa a la iglesia, a los amigos, a la televisión</a:t>
            </a:r>
            <a:endParaRPr lang="es-ES_tradnl" noProof="0" dirty="0"/>
          </a:p>
        </p:txBody>
      </p:sp>
    </p:spTree>
    <p:extLst>
      <p:ext uri="{BB962C8B-B14F-4D97-AF65-F5344CB8AC3E}">
        <p14:creationId xmlns:p14="http://schemas.microsoft.com/office/powerpoint/2010/main" val="3486655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De que esta llena mi casa?</a:t>
            </a:r>
            <a:endParaRPr lang="es-ES_tradnl" noProof="0" dirty="0"/>
          </a:p>
        </p:txBody>
      </p:sp>
      <p:sp>
        <p:nvSpPr>
          <p:cNvPr id="3" name="Content Placeholder 2"/>
          <p:cNvSpPr>
            <a:spLocks noGrp="1"/>
          </p:cNvSpPr>
          <p:nvPr>
            <p:ph idx="1"/>
          </p:nvPr>
        </p:nvSpPr>
        <p:spPr/>
        <p:txBody>
          <a:bodyPr/>
          <a:lstStyle/>
          <a:p>
            <a:r>
              <a:rPr lang="es-ES_tradnl" noProof="0" dirty="0" smtClean="0">
                <a:solidFill>
                  <a:srgbClr val="000000"/>
                </a:solidFill>
                <a:effectLst/>
                <a:latin typeface="Lucida Sans Unicode"/>
                <a:ea typeface="Times New Roman"/>
                <a:cs typeface="Tahoma"/>
              </a:rPr>
              <a:t>De que estamos llenando la mente de nuestros hijos, de televisión, de juegos de video, de shows, de American Idol,American Got Talent,  de novelas,  de películas de guerras, libros de dudosa procedencia, posters, de revistas, en esto pensad. </a:t>
            </a:r>
            <a:endParaRPr lang="es-ES_tradnl" noProof="0" dirty="0"/>
          </a:p>
        </p:txBody>
      </p:sp>
    </p:spTree>
    <p:extLst>
      <p:ext uri="{BB962C8B-B14F-4D97-AF65-F5344CB8AC3E}">
        <p14:creationId xmlns:p14="http://schemas.microsoft.com/office/powerpoint/2010/main" val="322428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Llena tu casa!</a:t>
            </a:r>
            <a:endParaRPr lang="es-ES_tradnl" noProof="0" dirty="0"/>
          </a:p>
        </p:txBody>
      </p:sp>
      <p:sp>
        <p:nvSpPr>
          <p:cNvPr id="3" name="Content Placeholder 2"/>
          <p:cNvSpPr>
            <a:spLocks noGrp="1"/>
          </p:cNvSpPr>
          <p:nvPr>
            <p:ph idx="1"/>
          </p:nvPr>
        </p:nvSpPr>
        <p:spPr/>
        <p:txBody>
          <a:bodyPr>
            <a:normAutofit fontScale="92500" lnSpcReduction="20000"/>
          </a:bodyPr>
          <a:lstStyle/>
          <a:p>
            <a:r>
              <a:rPr lang="es-ES_tradnl" noProof="0" dirty="0" smtClean="0">
                <a:solidFill>
                  <a:srgbClr val="000000"/>
                </a:solidFill>
                <a:effectLst/>
                <a:latin typeface="Lucida Sans Unicode"/>
                <a:ea typeface="Times New Roman"/>
                <a:cs typeface="Tahoma"/>
              </a:rPr>
              <a:t>Biblia, la palabra de Dios, </a:t>
            </a:r>
          </a:p>
          <a:p>
            <a:r>
              <a:rPr lang="es-ES_tradnl" noProof="0" dirty="0" smtClean="0">
                <a:solidFill>
                  <a:srgbClr val="000000"/>
                </a:solidFill>
                <a:effectLst/>
                <a:latin typeface="Lucida Sans Unicode"/>
                <a:ea typeface="Times New Roman"/>
                <a:cs typeface="Tahoma"/>
              </a:rPr>
              <a:t>música cristiana, </a:t>
            </a:r>
          </a:p>
          <a:p>
            <a:r>
              <a:rPr lang="es-ES_tradnl" noProof="0" dirty="0" smtClean="0">
                <a:solidFill>
                  <a:srgbClr val="000000"/>
                </a:solidFill>
                <a:effectLst/>
                <a:latin typeface="Lucida Sans Unicode"/>
                <a:ea typeface="Times New Roman"/>
                <a:cs typeface="Tahoma"/>
              </a:rPr>
              <a:t>películas cristianas, </a:t>
            </a:r>
          </a:p>
          <a:p>
            <a:r>
              <a:rPr lang="es-ES_tradnl" noProof="0" dirty="0" smtClean="0">
                <a:solidFill>
                  <a:srgbClr val="000000"/>
                </a:solidFill>
                <a:effectLst/>
                <a:latin typeface="Lucida Sans Unicode"/>
                <a:ea typeface="Times New Roman"/>
                <a:cs typeface="Tahoma"/>
              </a:rPr>
              <a:t>amigos cristianos </a:t>
            </a:r>
          </a:p>
          <a:p>
            <a:r>
              <a:rPr lang="es-ES_tradnl" noProof="0" dirty="0" smtClean="0">
                <a:solidFill>
                  <a:srgbClr val="000000"/>
                </a:solidFill>
                <a:effectLst/>
                <a:latin typeface="Lucida Sans Unicode"/>
                <a:ea typeface="Times New Roman"/>
                <a:cs typeface="Tahoma"/>
              </a:rPr>
              <a:t>reuniones cristianas, </a:t>
            </a:r>
          </a:p>
          <a:p>
            <a:r>
              <a:rPr lang="es-ES_tradnl" noProof="0" dirty="0" smtClean="0">
                <a:solidFill>
                  <a:srgbClr val="000000"/>
                </a:solidFill>
                <a:effectLst/>
                <a:latin typeface="Lucida Sans Unicode"/>
                <a:ea typeface="Times New Roman"/>
                <a:cs typeface="Tahoma"/>
              </a:rPr>
              <a:t>aventuras cristianas, viajes cristianos. </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2030145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Hechos 19: 19-20</a:t>
            </a:r>
            <a:endParaRPr lang="es-ES_tradnl" noProof="0" dirty="0"/>
          </a:p>
        </p:txBody>
      </p:sp>
      <p:sp>
        <p:nvSpPr>
          <p:cNvPr id="3" name="Content Placeholder 2"/>
          <p:cNvSpPr>
            <a:spLocks noGrp="1"/>
          </p:cNvSpPr>
          <p:nvPr>
            <p:ph idx="1"/>
          </p:nvPr>
        </p:nvSpPr>
        <p:spPr/>
        <p:txBody>
          <a:bodyPr/>
          <a:lstStyle/>
          <a:p>
            <a:pPr marL="0" marR="0" algn="just">
              <a:spcBef>
                <a:spcPts val="500"/>
              </a:spcBef>
              <a:spcAft>
                <a:spcPts val="500"/>
              </a:spcAft>
            </a:pPr>
            <a:r>
              <a:rPr lang="es-ES_tradnl" b="1" noProof="0" dirty="0" smtClean="0">
                <a:solidFill>
                  <a:srgbClr val="000000"/>
                </a:solidFill>
                <a:effectLst/>
                <a:latin typeface="Lucida Sans Unicode"/>
                <a:ea typeface="Arial Unicode MS"/>
                <a:cs typeface="Times New Roman"/>
              </a:rPr>
              <a:t>19</a:t>
            </a:r>
            <a:r>
              <a:rPr lang="es-ES_tradnl" noProof="0" dirty="0" smtClean="0">
                <a:solidFill>
                  <a:srgbClr val="000000"/>
                </a:solidFill>
                <a:effectLst/>
                <a:latin typeface="Lucida Sans Unicode"/>
                <a:ea typeface="Arial Unicode MS"/>
                <a:cs typeface="Times New Roman"/>
              </a:rPr>
              <a:t> Asimismo muchos de los que habían practicado la magia trajeron los libros y los quemaron delante de todos; y hecha la cuenta de su precio, hallaron que era 300,000 dólares</a:t>
            </a:r>
            <a:endParaRPr lang="es-ES_tradnl" noProof="0" dirty="0" smtClean="0">
              <a:effectLst/>
              <a:latin typeface="Arial"/>
              <a:ea typeface="Arial Unicode MS"/>
              <a:cs typeface="Times New Roman"/>
            </a:endParaRPr>
          </a:p>
          <a:p>
            <a:pPr marL="0" algn="just">
              <a:spcAft>
                <a:spcPts val="0"/>
              </a:spcAft>
            </a:pPr>
            <a:r>
              <a:rPr lang="es-ES_tradnl" noProof="0" dirty="0" smtClean="0">
                <a:solidFill>
                  <a:srgbClr val="000000"/>
                </a:solidFill>
                <a:effectLst/>
                <a:latin typeface="Lucida Sans Unicode"/>
                <a:ea typeface="Times New Roman"/>
                <a:cs typeface="Times New Roman"/>
              </a:rPr>
              <a:t>    </a:t>
            </a:r>
            <a:r>
              <a:rPr lang="es-ES_tradnl" b="1" noProof="0" dirty="0" smtClean="0">
                <a:solidFill>
                  <a:srgbClr val="000000"/>
                </a:solidFill>
                <a:effectLst/>
                <a:latin typeface="Lucida Sans Unicode"/>
                <a:ea typeface="Times New Roman"/>
                <a:cs typeface="Times New Roman"/>
              </a:rPr>
              <a:t>20</a:t>
            </a:r>
            <a:r>
              <a:rPr lang="es-ES_tradnl" noProof="0" dirty="0" smtClean="0">
                <a:solidFill>
                  <a:srgbClr val="000000"/>
                </a:solidFill>
                <a:effectLst/>
                <a:latin typeface="Lucida Sans Unicode"/>
                <a:ea typeface="Times New Roman"/>
                <a:cs typeface="Times New Roman"/>
              </a:rPr>
              <a:t> Así crecía y prevalecía poderosamente la palabra del Señor. (</a:t>
            </a:r>
            <a:r>
              <a:rPr lang="es-ES_tradnl" i="1" noProof="0" dirty="0" smtClean="0">
                <a:solidFill>
                  <a:srgbClr val="000000"/>
                </a:solidFill>
                <a:effectLst/>
                <a:latin typeface="Lucida Sans Unicode"/>
                <a:ea typeface="Times New Roman"/>
                <a:cs typeface="Times New Roman"/>
              </a:rPr>
              <a:t>Reina-Valera 1960 (RVR1960)</a:t>
            </a:r>
            <a:r>
              <a:rPr lang="es-ES_tradnl" noProof="0" dirty="0" smtClean="0">
                <a:solidFill>
                  <a:srgbClr val="000000"/>
                </a:solidFill>
                <a:effectLst/>
                <a:latin typeface="Lucida Sans Unicode"/>
                <a:ea typeface="Times New Roman"/>
                <a:cs typeface="Times New Roman"/>
              </a:rPr>
              <a:t>, 2008)</a:t>
            </a:r>
            <a:endParaRPr lang="es-ES_tradnl" noProof="0" dirty="0" smtClean="0">
              <a:effectLst/>
              <a:latin typeface="Book Antiqua"/>
              <a:ea typeface="Times New Roman"/>
              <a:cs typeface="Times New Roman"/>
            </a:endParaRPr>
          </a:p>
          <a:p>
            <a:endParaRPr lang="es-ES_tradnl" noProof="0" dirty="0"/>
          </a:p>
        </p:txBody>
      </p:sp>
    </p:spTree>
    <p:extLst>
      <p:ext uri="{BB962C8B-B14F-4D97-AF65-F5344CB8AC3E}">
        <p14:creationId xmlns:p14="http://schemas.microsoft.com/office/powerpoint/2010/main" val="3925778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Elementos Básicos</a:t>
            </a:r>
            <a:endParaRPr lang="es-ES_tradnl" noProof="0" dirty="0"/>
          </a:p>
        </p:txBody>
      </p:sp>
      <p:sp>
        <p:nvSpPr>
          <p:cNvPr id="3" name="Content Placeholder 2"/>
          <p:cNvSpPr>
            <a:spLocks noGrp="1"/>
          </p:cNvSpPr>
          <p:nvPr>
            <p:ph idx="1"/>
          </p:nvPr>
        </p:nvSpPr>
        <p:spPr/>
        <p:txBody>
          <a:bodyPr/>
          <a:lstStyle/>
          <a:p>
            <a:r>
              <a:rPr lang="es-ES_tradnl" noProof="0" dirty="0" smtClean="0"/>
              <a:t>Autoridad</a:t>
            </a:r>
          </a:p>
          <a:p>
            <a:r>
              <a:rPr lang="es-ES_tradnl" noProof="0" dirty="0" smtClean="0"/>
              <a:t>Oración</a:t>
            </a:r>
          </a:p>
          <a:p>
            <a:r>
              <a:rPr lang="es-ES_tradnl" noProof="0" dirty="0" smtClean="0"/>
              <a:t>Educación</a:t>
            </a:r>
          </a:p>
          <a:p>
            <a:r>
              <a:rPr lang="es-ES_tradnl" noProof="0" dirty="0" smtClean="0"/>
              <a:t>Provisión</a:t>
            </a:r>
          </a:p>
          <a:p>
            <a:r>
              <a:rPr lang="es-ES_tradnl" noProof="0" dirty="0" smtClean="0"/>
              <a:t>Decisiones</a:t>
            </a:r>
            <a:endParaRPr lang="es-ES_tradnl" noProof="0" dirty="0"/>
          </a:p>
        </p:txBody>
      </p:sp>
    </p:spTree>
    <p:extLst>
      <p:ext uri="{BB962C8B-B14F-4D97-AF65-F5344CB8AC3E}">
        <p14:creationId xmlns:p14="http://schemas.microsoft.com/office/powerpoint/2010/main" val="1331602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Autoridad</a:t>
            </a:r>
            <a:br>
              <a:rPr lang="es-ES_tradnl" noProof="0" dirty="0" smtClean="0"/>
            </a:br>
            <a:endParaRPr lang="es-ES_tradnl" noProof="0" dirty="0"/>
          </a:p>
        </p:txBody>
      </p:sp>
      <p:sp>
        <p:nvSpPr>
          <p:cNvPr id="3" name="Content Placeholder 2"/>
          <p:cNvSpPr>
            <a:spLocks noGrp="1"/>
          </p:cNvSpPr>
          <p:nvPr>
            <p:ph idx="1"/>
          </p:nvPr>
        </p:nvSpPr>
        <p:spPr/>
        <p:txBody>
          <a:bodyPr/>
          <a:lstStyle/>
          <a:p>
            <a:r>
              <a:rPr lang="es-ES_tradnl" noProof="0" dirty="0" smtClean="0">
                <a:effectLst/>
                <a:latin typeface="Times"/>
                <a:ea typeface="ＭＳ 明朝"/>
                <a:cs typeface="Times"/>
              </a:rPr>
              <a:t>Corregirlos juiciosamente, </a:t>
            </a:r>
            <a:r>
              <a:rPr lang="es-ES_tradnl" noProof="0" dirty="0" smtClean="0">
                <a:solidFill>
                  <a:srgbClr val="660000"/>
                </a:solidFill>
                <a:effectLst/>
                <a:latin typeface="Times"/>
                <a:ea typeface="ＭＳ 明朝"/>
                <a:cs typeface="Times"/>
              </a:rPr>
              <a:t>Proverbios </a:t>
            </a:r>
            <a:r>
              <a:rPr lang="es-ES_tradnl" noProof="0" dirty="0" smtClean="0">
                <a:effectLst/>
                <a:latin typeface="Times"/>
                <a:ea typeface="ＭＳ 明朝"/>
                <a:cs typeface="Times"/>
              </a:rPr>
              <a:t>22:15; 29:17.</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Instruirlos en la palabra de Dios, </a:t>
            </a:r>
            <a:r>
              <a:rPr lang="es-ES_tradnl" noProof="0" dirty="0" smtClean="0">
                <a:solidFill>
                  <a:srgbClr val="660000"/>
                </a:solidFill>
                <a:effectLst/>
                <a:latin typeface="Times"/>
                <a:ea typeface="ＭＳ 明朝"/>
                <a:cs typeface="Times"/>
              </a:rPr>
              <a:t>Deuteronomio </a:t>
            </a:r>
            <a:r>
              <a:rPr lang="es-ES_tradnl" noProof="0" dirty="0" smtClean="0">
                <a:effectLst/>
                <a:latin typeface="Times"/>
                <a:ea typeface="ＭＳ 明朝"/>
                <a:cs typeface="Times"/>
              </a:rPr>
              <a:t>4:9; 11:19; </a:t>
            </a:r>
            <a:r>
              <a:rPr lang="es-ES_tradnl" noProof="0" dirty="0" smtClean="0">
                <a:solidFill>
                  <a:srgbClr val="660000"/>
                </a:solidFill>
                <a:effectLst/>
                <a:latin typeface="Times"/>
                <a:ea typeface="ＭＳ 明朝"/>
                <a:cs typeface="Times"/>
              </a:rPr>
              <a:t>Isaías </a:t>
            </a:r>
            <a:r>
              <a:rPr lang="es-ES_tradnl" noProof="0" dirty="0" smtClean="0">
                <a:effectLst/>
                <a:latin typeface="Times"/>
                <a:ea typeface="ＭＳ 明朝"/>
                <a:cs typeface="Times"/>
              </a:rPr>
              <a:t>38:19.</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Hablarles de los juicios de Dios, </a:t>
            </a:r>
            <a:r>
              <a:rPr lang="es-ES_tradnl" noProof="0" dirty="0" smtClean="0">
                <a:solidFill>
                  <a:srgbClr val="660000"/>
                </a:solidFill>
                <a:effectLst/>
                <a:latin typeface="Times"/>
                <a:ea typeface="ＭＳ 明朝"/>
                <a:cs typeface="Times"/>
              </a:rPr>
              <a:t>Joel </a:t>
            </a:r>
            <a:r>
              <a:rPr lang="es-ES_tradnl" noProof="0" dirty="0" smtClean="0">
                <a:effectLst/>
                <a:latin typeface="Times"/>
                <a:ea typeface="ＭＳ 明朝"/>
                <a:cs typeface="Times"/>
              </a:rPr>
              <a:t>1:3.</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Gobernarlos, </a:t>
            </a:r>
            <a:r>
              <a:rPr lang="es-ES_tradnl" noProof="0" dirty="0" smtClean="0">
                <a:solidFill>
                  <a:srgbClr val="660000"/>
                </a:solidFill>
                <a:effectLst/>
                <a:latin typeface="Times"/>
                <a:ea typeface="ＭＳ 明朝"/>
                <a:cs typeface="Times"/>
              </a:rPr>
              <a:t>1 </a:t>
            </a:r>
            <a:r>
              <a:rPr lang="es-ES_tradnl" noProof="0" dirty="0" smtClean="0">
                <a:effectLst/>
                <a:latin typeface="Times"/>
                <a:ea typeface="ＭＳ 明朝"/>
                <a:cs typeface="Times"/>
              </a:rPr>
              <a:t>Timoteo 3:4, 12. </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2959980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Autoridad</a:t>
            </a:r>
            <a:endParaRPr lang="es-ES_tradnl" noProof="0" dirty="0"/>
          </a:p>
        </p:txBody>
      </p:sp>
      <p:sp>
        <p:nvSpPr>
          <p:cNvPr id="3" name="Content Placeholder 2"/>
          <p:cNvSpPr>
            <a:spLocks noGrp="1"/>
          </p:cNvSpPr>
          <p:nvPr>
            <p:ph idx="1"/>
          </p:nvPr>
        </p:nvSpPr>
        <p:spPr/>
        <p:txBody>
          <a:bodyPr/>
          <a:lstStyle/>
          <a:p>
            <a:r>
              <a:rPr lang="es-ES_tradnl" noProof="0" dirty="0" smtClean="0">
                <a:effectLst/>
                <a:latin typeface="Times"/>
                <a:ea typeface="ＭＳ 明朝"/>
                <a:cs typeface="Times"/>
              </a:rPr>
              <a:t>Mandarles a obedecer a Dios, </a:t>
            </a:r>
            <a:r>
              <a:rPr lang="es-ES_tradnl" noProof="0" dirty="0" smtClean="0">
                <a:solidFill>
                  <a:srgbClr val="660000"/>
                </a:solidFill>
                <a:effectLst/>
                <a:latin typeface="Times"/>
                <a:ea typeface="ＭＳ 明朝"/>
                <a:cs typeface="Times"/>
              </a:rPr>
              <a:t>Deuteronomio </a:t>
            </a:r>
            <a:r>
              <a:rPr lang="es-ES_tradnl" noProof="0" dirty="0" smtClean="0">
                <a:effectLst/>
                <a:latin typeface="Times"/>
                <a:ea typeface="ＭＳ 明朝"/>
                <a:cs typeface="Times"/>
              </a:rPr>
              <a:t>32:46; </a:t>
            </a:r>
            <a:r>
              <a:rPr lang="es-ES_tradnl" noProof="0" dirty="0" smtClean="0">
                <a:solidFill>
                  <a:srgbClr val="660000"/>
                </a:solidFill>
                <a:effectLst/>
                <a:latin typeface="Times"/>
                <a:ea typeface="ＭＳ 明朝"/>
                <a:cs typeface="Times"/>
              </a:rPr>
              <a:t>1 </a:t>
            </a:r>
            <a:r>
              <a:rPr lang="es-ES_tradnl" noProof="0" dirty="0" smtClean="0">
                <a:effectLst/>
                <a:latin typeface="Times"/>
                <a:ea typeface="ＭＳ 明朝"/>
                <a:cs typeface="Times"/>
              </a:rPr>
              <a:t>Crónicas 28:9.</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Criarlos para Dios, </a:t>
            </a:r>
            <a:r>
              <a:rPr lang="es-ES_tradnl" noProof="0" dirty="0" smtClean="0">
                <a:solidFill>
                  <a:srgbClr val="660000"/>
                </a:solidFill>
                <a:effectLst/>
                <a:latin typeface="Times"/>
                <a:ea typeface="ＭＳ 明朝"/>
                <a:cs typeface="Times"/>
              </a:rPr>
              <a:t>Proverbios </a:t>
            </a:r>
            <a:r>
              <a:rPr lang="es-ES_tradnl" noProof="0" dirty="0" smtClean="0">
                <a:effectLst/>
                <a:latin typeface="Times"/>
                <a:ea typeface="ＭＳ 明朝"/>
                <a:cs typeface="Times"/>
              </a:rPr>
              <a:t>22:6; </a:t>
            </a:r>
            <a:r>
              <a:rPr lang="es-ES_tradnl" noProof="0" dirty="0" smtClean="0">
                <a:solidFill>
                  <a:srgbClr val="660000"/>
                </a:solidFill>
                <a:effectLst/>
                <a:latin typeface="Times"/>
                <a:ea typeface="ＭＳ 明朝"/>
                <a:cs typeface="Times"/>
              </a:rPr>
              <a:t>Efesios </a:t>
            </a:r>
            <a:r>
              <a:rPr lang="es-ES_tradnl" noProof="0" dirty="0" smtClean="0">
                <a:effectLst/>
                <a:latin typeface="Times"/>
                <a:ea typeface="ＭＳ 明朝"/>
                <a:cs typeface="Times"/>
              </a:rPr>
              <a:t>6:4.</a:t>
            </a:r>
            <a:r>
              <a:rPr lang="es-ES_tradnl" noProof="0" dirty="0" smtClean="0">
                <a:effectLst/>
              </a:rPr>
              <a:t> </a:t>
            </a:r>
            <a:endParaRPr lang="es-ES_tradnl" noProof="0" dirty="0"/>
          </a:p>
        </p:txBody>
      </p:sp>
    </p:spTree>
    <p:extLst>
      <p:ext uri="{BB962C8B-B14F-4D97-AF65-F5344CB8AC3E}">
        <p14:creationId xmlns:p14="http://schemas.microsoft.com/office/powerpoint/2010/main" val="4077464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Oración</a:t>
            </a:r>
            <a:endParaRPr lang="es-ES_tradnl" noProof="0" dirty="0"/>
          </a:p>
        </p:txBody>
      </p:sp>
      <p:sp>
        <p:nvSpPr>
          <p:cNvPr id="3" name="Content Placeholder 2"/>
          <p:cNvSpPr>
            <a:spLocks noGrp="1"/>
          </p:cNvSpPr>
          <p:nvPr>
            <p:ph idx="1"/>
          </p:nvPr>
        </p:nvSpPr>
        <p:spPr/>
        <p:txBody>
          <a:bodyPr/>
          <a:lstStyle/>
          <a:p>
            <a:r>
              <a:rPr lang="es-ES_tradnl" noProof="0" dirty="0" smtClean="0">
                <a:effectLst/>
                <a:latin typeface="Times"/>
                <a:ea typeface="ＭＳ 明朝"/>
                <a:cs typeface="Times"/>
              </a:rPr>
              <a:t>Compadecerlos, </a:t>
            </a:r>
            <a:r>
              <a:rPr lang="es-ES_tradnl" noProof="0" dirty="0" smtClean="0">
                <a:solidFill>
                  <a:srgbClr val="660000"/>
                </a:solidFill>
                <a:effectLst/>
                <a:latin typeface="Times"/>
                <a:ea typeface="ＭＳ 明朝"/>
                <a:cs typeface="Times"/>
              </a:rPr>
              <a:t>Salmo </a:t>
            </a:r>
            <a:r>
              <a:rPr lang="es-ES_tradnl" noProof="0" dirty="0" smtClean="0">
                <a:effectLst/>
                <a:latin typeface="Times"/>
                <a:ea typeface="ＭＳ 明朝"/>
                <a:cs typeface="Times"/>
              </a:rPr>
              <a:t>103:13.</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Para su bien espiritual, </a:t>
            </a:r>
            <a:r>
              <a:rPr lang="es-ES_tradnl" noProof="0" dirty="0" smtClean="0">
                <a:solidFill>
                  <a:srgbClr val="660000"/>
                </a:solidFill>
                <a:effectLst/>
                <a:latin typeface="Times"/>
                <a:ea typeface="ＭＳ 明朝"/>
                <a:cs typeface="Times"/>
              </a:rPr>
              <a:t>Génesis </a:t>
            </a:r>
            <a:r>
              <a:rPr lang="es-ES_tradnl" noProof="0" dirty="0" smtClean="0">
                <a:effectLst/>
                <a:latin typeface="Times"/>
                <a:ea typeface="ＭＳ 明朝"/>
                <a:cs typeface="Times"/>
              </a:rPr>
              <a:t>17:18;</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Crónicas 29:19.</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Cuando estén en tentación, </a:t>
            </a:r>
            <a:r>
              <a:rPr lang="es-ES_tradnl" noProof="0" dirty="0" smtClean="0">
                <a:solidFill>
                  <a:srgbClr val="660000"/>
                </a:solidFill>
                <a:effectLst/>
                <a:latin typeface="Times"/>
                <a:ea typeface="ＭＳ 明朝"/>
                <a:cs typeface="Times"/>
              </a:rPr>
              <a:t>Job </a:t>
            </a:r>
            <a:r>
              <a:rPr lang="es-ES_tradnl" noProof="0" dirty="0" smtClean="0">
                <a:effectLst/>
                <a:latin typeface="Times"/>
                <a:ea typeface="ＭＳ 明朝"/>
                <a:cs typeface="Times"/>
              </a:rPr>
              <a:t>1:5.</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Cuando estén enfermos, </a:t>
            </a:r>
            <a:r>
              <a:rPr lang="es-ES_tradnl" noProof="0" dirty="0" smtClean="0">
                <a:solidFill>
                  <a:srgbClr val="660000"/>
                </a:solidFill>
                <a:effectLst/>
                <a:latin typeface="Times"/>
                <a:ea typeface="ＭＳ 明朝"/>
                <a:cs typeface="Times"/>
              </a:rPr>
              <a:t>2 </a:t>
            </a:r>
            <a:r>
              <a:rPr lang="es-ES_tradnl" noProof="0" dirty="0" smtClean="0">
                <a:effectLst/>
                <a:latin typeface="Times"/>
                <a:ea typeface="ＭＳ 明朝"/>
                <a:cs typeface="Times"/>
              </a:rPr>
              <a:t>Samuel 12:16;</a:t>
            </a:r>
            <a:r>
              <a:rPr lang="es-ES_tradnl" noProof="0" dirty="0" smtClean="0">
                <a:solidFill>
                  <a:srgbClr val="660000"/>
                </a:solidFill>
                <a:effectLst/>
                <a:latin typeface="Times"/>
                <a:ea typeface="ＭＳ 明朝"/>
                <a:cs typeface="Times"/>
              </a:rPr>
              <a:t> Marcos </a:t>
            </a:r>
            <a:r>
              <a:rPr lang="es-ES_tradnl" noProof="0" dirty="0" smtClean="0">
                <a:effectLst/>
                <a:latin typeface="Times"/>
                <a:ea typeface="ＭＳ 明朝"/>
                <a:cs typeface="Times"/>
              </a:rPr>
              <a:t>5:23; </a:t>
            </a:r>
            <a:r>
              <a:rPr lang="es-ES_tradnl" noProof="0" dirty="0" smtClean="0">
                <a:solidFill>
                  <a:srgbClr val="660000"/>
                </a:solidFill>
                <a:effectLst/>
                <a:latin typeface="Times"/>
                <a:ea typeface="ＭＳ 明朝"/>
                <a:cs typeface="Times"/>
              </a:rPr>
              <a:t>Juan </a:t>
            </a:r>
            <a:r>
              <a:rPr lang="es-ES_tradnl" noProof="0" dirty="0" smtClean="0">
                <a:effectLst/>
                <a:latin typeface="Times"/>
                <a:ea typeface="ＭＳ 明朝"/>
                <a:cs typeface="Times"/>
              </a:rPr>
              <a:t>4:46, 49.</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2674403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Oración</a:t>
            </a:r>
            <a:endParaRPr lang="es-ES_tradnl" noProof="0" dirty="0"/>
          </a:p>
        </p:txBody>
      </p:sp>
      <p:sp>
        <p:nvSpPr>
          <p:cNvPr id="3" name="Content Placeholder 2"/>
          <p:cNvSpPr>
            <a:spLocks noGrp="1"/>
          </p:cNvSpPr>
          <p:nvPr>
            <p:ph idx="1"/>
          </p:nvPr>
        </p:nvSpPr>
        <p:spPr/>
        <p:txBody>
          <a:bodyPr/>
          <a:lstStyle/>
          <a:p>
            <a:r>
              <a:rPr lang="es-ES_tradnl" noProof="0" dirty="0" smtClean="0">
                <a:effectLst/>
                <a:latin typeface="Times"/>
                <a:ea typeface="ＭＳ 明朝"/>
                <a:cs typeface="Times"/>
              </a:rPr>
              <a:t>Cuando son fieles, son bendecidos por sus hijos, </a:t>
            </a:r>
            <a:r>
              <a:rPr lang="es-ES_tradnl" noProof="0" dirty="0" smtClean="0">
                <a:solidFill>
                  <a:srgbClr val="660000"/>
                </a:solidFill>
                <a:effectLst/>
                <a:latin typeface="Times"/>
                <a:ea typeface="ＭＳ 明朝"/>
                <a:cs typeface="Times"/>
              </a:rPr>
              <a:t>Proverbios </a:t>
            </a:r>
            <a:r>
              <a:rPr lang="es-ES_tradnl" noProof="0" dirty="0" smtClean="0">
                <a:effectLst/>
                <a:latin typeface="Times"/>
                <a:ea typeface="ＭＳ 明朝"/>
                <a:cs typeface="Times"/>
              </a:rPr>
              <a:t>31:28.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Legan a sus hijos una bendición, </a:t>
            </a:r>
            <a:r>
              <a:rPr lang="es-ES_tradnl" noProof="0" dirty="0" smtClean="0">
                <a:solidFill>
                  <a:srgbClr val="660000"/>
                </a:solidFill>
                <a:effectLst/>
                <a:latin typeface="Times"/>
                <a:ea typeface="ＭＳ 明朝"/>
                <a:cs typeface="Times"/>
              </a:rPr>
              <a:t>Salmo </a:t>
            </a:r>
            <a:r>
              <a:rPr lang="es-ES_tradnl" noProof="0" dirty="0" smtClean="0">
                <a:effectLst/>
                <a:latin typeface="Times"/>
                <a:ea typeface="ＭＳ 明朝"/>
                <a:cs typeface="Times"/>
              </a:rPr>
              <a:t>112:2; </a:t>
            </a:r>
            <a:r>
              <a:rPr lang="es-ES_tradnl" noProof="0" dirty="0" smtClean="0">
                <a:solidFill>
                  <a:srgbClr val="660000"/>
                </a:solidFill>
                <a:effectLst/>
                <a:latin typeface="Times"/>
                <a:ea typeface="ＭＳ 明朝"/>
                <a:cs typeface="Times"/>
              </a:rPr>
              <a:t>Proverbios </a:t>
            </a:r>
            <a:r>
              <a:rPr lang="es-ES_tradnl" noProof="0" dirty="0" smtClean="0">
                <a:effectLst/>
                <a:latin typeface="Times"/>
                <a:ea typeface="ＭＳ 明朝"/>
                <a:cs typeface="Times"/>
              </a:rPr>
              <a:t>11:21;</a:t>
            </a:r>
            <a:r>
              <a:rPr lang="es-ES_tradnl" noProof="0" dirty="0" smtClean="0">
                <a:effectLst/>
                <a:latin typeface="Cambria"/>
                <a:ea typeface="ＭＳ 明朝"/>
                <a:cs typeface="Times New Roman"/>
              </a:rPr>
              <a:t> </a:t>
            </a:r>
            <a:r>
              <a:rPr lang="es-ES_tradnl" noProof="0" dirty="0" smtClean="0">
                <a:solidFill>
                  <a:srgbClr val="660000"/>
                </a:solidFill>
                <a:effectLst/>
                <a:latin typeface="Times"/>
                <a:ea typeface="ＭＳ 明朝"/>
                <a:cs typeface="Times"/>
              </a:rPr>
              <a:t>Isaías </a:t>
            </a:r>
            <a:r>
              <a:rPr lang="es-ES_tradnl" noProof="0" dirty="0" smtClean="0">
                <a:effectLst/>
                <a:latin typeface="Times"/>
                <a:ea typeface="ＭＳ 明朝"/>
                <a:cs typeface="Times"/>
              </a:rPr>
              <a:t>65:23.</a:t>
            </a:r>
          </a:p>
          <a:p>
            <a:pPr marL="0">
              <a:spcAft>
                <a:spcPts val="1200"/>
              </a:spcAft>
            </a:pPr>
            <a:r>
              <a:rPr lang="es-ES_tradnl" noProof="0" dirty="0" smtClean="0">
                <a:effectLst/>
                <a:latin typeface="Times"/>
                <a:ea typeface="ＭＳ 明朝"/>
                <a:cs typeface="Times"/>
              </a:rPr>
              <a:t>El descuido de, castigado severamente, </a:t>
            </a:r>
            <a:r>
              <a:rPr lang="es-ES_tradnl" noProof="0" dirty="0" smtClean="0">
                <a:solidFill>
                  <a:srgbClr val="660000"/>
                </a:solidFill>
                <a:effectLst/>
                <a:latin typeface="Times"/>
                <a:ea typeface="ＭＳ 明朝"/>
                <a:cs typeface="Times"/>
              </a:rPr>
              <a:t>1 </a:t>
            </a:r>
            <a:r>
              <a:rPr lang="es-ES_tradnl" noProof="0" dirty="0" smtClean="0">
                <a:effectLst/>
                <a:latin typeface="Times"/>
                <a:ea typeface="ＭＳ 明朝"/>
                <a:cs typeface="Times"/>
              </a:rPr>
              <a:t>Samuel 3:13.</a:t>
            </a:r>
            <a:endParaRPr lang="es-ES_tradnl" noProof="0" dirty="0" smtClean="0">
              <a:effectLst/>
              <a:latin typeface="Cambria"/>
              <a:ea typeface="ＭＳ 明朝"/>
              <a:cs typeface="Times New Roman"/>
            </a:endParaRPr>
          </a:p>
          <a:p>
            <a:pPr marL="0">
              <a:spcAft>
                <a:spcPts val="1200"/>
              </a:spcAft>
            </a:pPr>
            <a:endParaRPr lang="es-ES_tradnl" noProof="0" dirty="0">
              <a:effectLst/>
              <a:latin typeface="Cambria"/>
              <a:ea typeface="ＭＳ 明朝"/>
              <a:cs typeface="Times New Roman"/>
            </a:endParaRPr>
          </a:p>
        </p:txBody>
      </p:sp>
    </p:spTree>
    <p:extLst>
      <p:ext uri="{BB962C8B-B14F-4D97-AF65-F5344CB8AC3E}">
        <p14:creationId xmlns:p14="http://schemas.microsoft.com/office/powerpoint/2010/main" val="3522307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ea typeface="Times New Roman"/>
                <a:cs typeface="Tahoma"/>
              </a:rPr>
              <a:t>Lucas  18: 15-17 </a:t>
            </a:r>
            <a:endParaRPr lang="es-ES_tradnl" noProof="0" dirty="0"/>
          </a:p>
        </p:txBody>
      </p:sp>
      <p:sp>
        <p:nvSpPr>
          <p:cNvPr id="3" name="Content Placeholder 2"/>
          <p:cNvSpPr>
            <a:spLocks noGrp="1"/>
          </p:cNvSpPr>
          <p:nvPr>
            <p:ph idx="1"/>
          </p:nvPr>
        </p:nvSpPr>
        <p:spPr/>
        <p:txBody>
          <a:bodyPr/>
          <a:lstStyle/>
          <a:p>
            <a:pPr marL="0" indent="0" algn="just">
              <a:spcAft>
                <a:spcPts val="0"/>
              </a:spcAft>
              <a:buNone/>
            </a:pPr>
            <a:r>
              <a:rPr lang="es-ES_tradnl" noProof="0" dirty="0" smtClean="0">
                <a:solidFill>
                  <a:srgbClr val="000000"/>
                </a:solidFill>
                <a:effectLst/>
                <a:latin typeface="Lucida Sans Unicode"/>
                <a:ea typeface="Times New Roman"/>
                <a:cs typeface="Tahoma"/>
              </a:rPr>
              <a:t>    </a:t>
            </a:r>
            <a:endParaRPr lang="es-ES_tradnl" noProof="0" dirty="0" smtClean="0">
              <a:effectLst/>
              <a:latin typeface="Book Antiqua"/>
              <a:ea typeface="Times New Roman"/>
              <a:cs typeface="Times New Roman"/>
            </a:endParaRPr>
          </a:p>
          <a:p>
            <a:r>
              <a:rPr lang="es-ES_tradnl" noProof="0" dirty="0" smtClean="0">
                <a:solidFill>
                  <a:srgbClr val="000000"/>
                </a:solidFill>
                <a:effectLst/>
                <a:latin typeface="Lucida Sans Unicode"/>
                <a:ea typeface="Times New Roman"/>
                <a:cs typeface="Tahoma"/>
              </a:rPr>
              <a:t>Traían a Él los niños para que lo tocase lo cual viendo los discípulos, les reprendieron. Mas Jesús llamándolos, dijo: Dejad a los niños venir a mí, y no se lo impidáis; porque de los tales es el reino de Dios. De cierto os digo; que el que no recibe el reino de Dios como un niño, no entrará en el.” </a:t>
            </a:r>
            <a:endParaRPr lang="es-ES_tradnl" noProof="0" dirty="0"/>
          </a:p>
        </p:txBody>
      </p:sp>
    </p:spTree>
    <p:extLst>
      <p:ext uri="{BB962C8B-B14F-4D97-AF65-F5344CB8AC3E}">
        <p14:creationId xmlns:p14="http://schemas.microsoft.com/office/powerpoint/2010/main" val="1655373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Educación</a:t>
            </a:r>
            <a:endParaRPr lang="es-ES_tradnl" noProof="0" dirty="0"/>
          </a:p>
        </p:txBody>
      </p:sp>
      <p:sp>
        <p:nvSpPr>
          <p:cNvPr id="3" name="Content Placeholder 2"/>
          <p:cNvSpPr>
            <a:spLocks noGrp="1"/>
          </p:cNvSpPr>
          <p:nvPr>
            <p:ph idx="1"/>
          </p:nvPr>
        </p:nvSpPr>
        <p:spPr/>
        <p:txBody>
          <a:bodyPr/>
          <a:lstStyle/>
          <a:p>
            <a:pPr marL="0">
              <a:spcAft>
                <a:spcPts val="1200"/>
              </a:spcAft>
            </a:pPr>
            <a:r>
              <a:rPr lang="es-ES_tradnl" noProof="0" dirty="0" smtClean="0">
                <a:effectLst/>
                <a:latin typeface="Times"/>
                <a:ea typeface="ＭＳ 明朝"/>
                <a:cs typeface="Times"/>
              </a:rPr>
              <a:t>Hablarles de los juicios de Dios, </a:t>
            </a:r>
            <a:r>
              <a:rPr lang="es-ES_tradnl" noProof="0" dirty="0" smtClean="0">
                <a:solidFill>
                  <a:srgbClr val="660000"/>
                </a:solidFill>
                <a:effectLst/>
                <a:latin typeface="Times"/>
                <a:ea typeface="ＭＳ 明朝"/>
                <a:cs typeface="Times"/>
              </a:rPr>
              <a:t>Joel </a:t>
            </a:r>
            <a:r>
              <a:rPr lang="es-ES_tradnl" noProof="0" dirty="0" smtClean="0">
                <a:effectLst/>
                <a:latin typeface="Times"/>
                <a:ea typeface="ＭＳ 明朝"/>
                <a:cs typeface="Times"/>
              </a:rPr>
              <a:t>1:3.</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De las obras milagrosas de Dios, </a:t>
            </a:r>
            <a:r>
              <a:rPr lang="es-ES_tradnl" noProof="0" dirty="0" smtClean="0">
                <a:solidFill>
                  <a:srgbClr val="660000"/>
                </a:solidFill>
                <a:effectLst/>
                <a:latin typeface="Times"/>
                <a:ea typeface="ＭＳ 明朝"/>
                <a:cs typeface="Times"/>
              </a:rPr>
              <a:t>Éxodo </a:t>
            </a:r>
            <a:r>
              <a:rPr lang="es-ES_tradnl" noProof="0" dirty="0" smtClean="0">
                <a:effectLst/>
                <a:latin typeface="Times"/>
                <a:ea typeface="ＭＳ 明朝"/>
                <a:cs typeface="Times"/>
              </a:rPr>
              <a:t>10:2;</a:t>
            </a:r>
            <a:r>
              <a:rPr lang="es-ES_tradnl" noProof="0" dirty="0" smtClean="0">
                <a:solidFill>
                  <a:srgbClr val="660000"/>
                </a:solidFill>
                <a:effectLst/>
                <a:latin typeface="Times"/>
                <a:ea typeface="ＭＳ 明朝"/>
                <a:cs typeface="Times"/>
              </a:rPr>
              <a:t> Salmo </a:t>
            </a:r>
            <a:r>
              <a:rPr lang="es-ES_tradnl" noProof="0" dirty="0" smtClean="0">
                <a:effectLst/>
                <a:latin typeface="Times"/>
                <a:ea typeface="ＭＳ 明朝"/>
                <a:cs typeface="Times"/>
              </a:rPr>
              <a:t>78:4.</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No hacerles entrar en relaciones con los impíos, </a:t>
            </a:r>
            <a:r>
              <a:rPr lang="es-ES_tradnl" noProof="0" dirty="0" smtClean="0">
                <a:solidFill>
                  <a:srgbClr val="660000"/>
                </a:solidFill>
                <a:effectLst/>
                <a:latin typeface="Times"/>
                <a:ea typeface="ＭＳ 明朝"/>
                <a:cs typeface="Times"/>
              </a:rPr>
              <a:t>Génesis </a:t>
            </a:r>
            <a:r>
              <a:rPr lang="es-ES_tradnl" noProof="0" dirty="0" smtClean="0">
                <a:effectLst/>
                <a:latin typeface="Times"/>
                <a:ea typeface="ＭＳ 明朝"/>
                <a:cs typeface="Times"/>
              </a:rPr>
              <a:t>24:1-4; 28:1, 2. </a:t>
            </a:r>
            <a:endParaRPr lang="es-ES_tradnl" noProof="0" dirty="0" smtClean="0">
              <a:effectLst/>
              <a:latin typeface="Cambria"/>
              <a:ea typeface="ＭＳ 明朝"/>
              <a:cs typeface="Times New Roman"/>
            </a:endParaRPr>
          </a:p>
          <a:p>
            <a:r>
              <a:rPr lang="es-ES_tradnl" noProof="0" dirty="0" smtClean="0">
                <a:effectLst/>
                <a:latin typeface="Times"/>
                <a:ea typeface="ＭＳ 明朝"/>
                <a:cs typeface="Times"/>
              </a:rPr>
              <a:t>Instruirlos en la palabra de Dios, </a:t>
            </a:r>
            <a:r>
              <a:rPr lang="es-ES_tradnl" noProof="0" dirty="0" smtClean="0">
                <a:solidFill>
                  <a:srgbClr val="660000"/>
                </a:solidFill>
                <a:effectLst/>
                <a:latin typeface="Times"/>
                <a:ea typeface="ＭＳ 明朝"/>
                <a:cs typeface="Times"/>
              </a:rPr>
              <a:t>Deuteronomio </a:t>
            </a:r>
            <a:r>
              <a:rPr lang="es-ES_tradnl" noProof="0" dirty="0" smtClean="0">
                <a:effectLst/>
                <a:latin typeface="Times"/>
                <a:ea typeface="ＭＳ 明朝"/>
                <a:cs typeface="Times"/>
              </a:rPr>
              <a:t>4:9; 11:19; </a:t>
            </a:r>
            <a:r>
              <a:rPr lang="es-ES_tradnl" noProof="0" dirty="0" smtClean="0">
                <a:solidFill>
                  <a:srgbClr val="660000"/>
                </a:solidFill>
                <a:effectLst/>
                <a:latin typeface="Times"/>
                <a:ea typeface="ＭＳ 明朝"/>
                <a:cs typeface="Times"/>
              </a:rPr>
              <a:t>Isaías </a:t>
            </a:r>
            <a:r>
              <a:rPr lang="es-ES_tradnl" noProof="0" dirty="0" smtClean="0">
                <a:effectLst/>
                <a:latin typeface="Times"/>
                <a:ea typeface="ＭＳ 明朝"/>
                <a:cs typeface="Times"/>
              </a:rPr>
              <a:t>38:19.</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3036257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Educación</a:t>
            </a:r>
            <a:endParaRPr lang="es-ES_tradnl" noProof="0" dirty="0"/>
          </a:p>
        </p:txBody>
      </p:sp>
      <p:sp>
        <p:nvSpPr>
          <p:cNvPr id="3" name="Content Placeholder 2"/>
          <p:cNvSpPr>
            <a:spLocks noGrp="1"/>
          </p:cNvSpPr>
          <p:nvPr>
            <p:ph idx="1"/>
          </p:nvPr>
        </p:nvSpPr>
        <p:spPr/>
        <p:txBody>
          <a:bodyPr>
            <a:normAutofit lnSpcReduction="10000"/>
          </a:bodyPr>
          <a:lstStyle/>
          <a:p>
            <a:pPr marL="0">
              <a:spcAft>
                <a:spcPts val="1200"/>
              </a:spcAft>
            </a:pPr>
            <a:r>
              <a:rPr lang="es-ES_tradnl" noProof="0" dirty="0" smtClean="0">
                <a:effectLst/>
                <a:latin typeface="Times"/>
                <a:ea typeface="ＭＳ 明朝"/>
                <a:cs typeface="Times"/>
              </a:rPr>
              <a:t>La obediencia de ellos para con sus padres es agradable a Dios, Col 3:20.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Participan de las promesas de Dios, </a:t>
            </a:r>
            <a:r>
              <a:rPr lang="es-ES_tradnl" noProof="0" dirty="0" smtClean="0">
                <a:solidFill>
                  <a:srgbClr val="660000"/>
                </a:solidFill>
                <a:effectLst/>
                <a:latin typeface="Times"/>
                <a:ea typeface="ＭＳ 明朝"/>
                <a:cs typeface="Times"/>
              </a:rPr>
              <a:t> Hechos </a:t>
            </a:r>
            <a:r>
              <a:rPr lang="es-ES_tradnl" noProof="0" dirty="0" smtClean="0">
                <a:effectLst/>
                <a:latin typeface="Times"/>
                <a:ea typeface="ＭＳ 明朝"/>
                <a:cs typeface="Times"/>
              </a:rPr>
              <a:t>2:39. 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Serán bendecidos,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3:1-4; </a:t>
            </a:r>
            <a:r>
              <a:rPr lang="es-ES_tradnl" noProof="0" dirty="0" smtClean="0">
                <a:solidFill>
                  <a:srgbClr val="660000"/>
                </a:solidFill>
                <a:effectLst/>
                <a:latin typeface="Times"/>
                <a:ea typeface="ＭＳ 明朝"/>
                <a:cs typeface="Times"/>
              </a:rPr>
              <a:t> Efesios </a:t>
            </a:r>
            <a:r>
              <a:rPr lang="es-ES_tradnl" noProof="0" dirty="0" smtClean="0">
                <a:effectLst/>
                <a:latin typeface="Times"/>
                <a:ea typeface="ＭＳ 明朝"/>
                <a:cs typeface="Times"/>
              </a:rPr>
              <a:t>6:2, 3.</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 manifiestan amor para con sus padres, </a:t>
            </a:r>
            <a:r>
              <a:rPr lang="es-ES_tradnl" noProof="0" dirty="0" smtClean="0">
                <a:solidFill>
                  <a:srgbClr val="660000"/>
                </a:solidFill>
                <a:effectLst/>
                <a:latin typeface="Times"/>
                <a:ea typeface="ＭＳ 明朝"/>
                <a:cs typeface="Times"/>
              </a:rPr>
              <a:t>Génesis </a:t>
            </a:r>
            <a:r>
              <a:rPr lang="es-ES_tradnl" noProof="0" dirty="0" smtClean="0">
                <a:effectLst/>
                <a:latin typeface="Times"/>
                <a:ea typeface="ＭＳ 明朝"/>
                <a:cs typeface="Times"/>
              </a:rPr>
              <a:t>46:29. </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2379473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Deuteronomio  6:6-9 </a:t>
            </a:r>
            <a:endParaRPr lang="es-ES_tradnl" noProof="0" dirty="0"/>
          </a:p>
        </p:txBody>
      </p:sp>
      <p:sp>
        <p:nvSpPr>
          <p:cNvPr id="3" name="Content Placeholder 2"/>
          <p:cNvSpPr>
            <a:spLocks noGrp="1"/>
          </p:cNvSpPr>
          <p:nvPr>
            <p:ph idx="1"/>
          </p:nvPr>
        </p:nvSpPr>
        <p:spPr/>
        <p:txBody>
          <a:bodyPr/>
          <a:lstStyle/>
          <a:p>
            <a:r>
              <a:rPr lang="es-ES_tradnl" noProof="0" dirty="0" smtClean="0">
                <a:effectLst/>
              </a:rPr>
              <a:t>“Y estas palabras que yo te mando estarán en tu Corazón. Y las atarás como una señal en tu mano, y estarán como frontales entre tus ojos; y las escribirás en los postes de tu casa, y en tus puertas.” </a:t>
            </a:r>
          </a:p>
          <a:p>
            <a:endParaRPr lang="es-ES_tradnl" noProof="0" dirty="0"/>
          </a:p>
        </p:txBody>
      </p:sp>
    </p:spTree>
    <p:extLst>
      <p:ext uri="{BB962C8B-B14F-4D97-AF65-F5344CB8AC3E}">
        <p14:creationId xmlns:p14="http://schemas.microsoft.com/office/powerpoint/2010/main" val="4060167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Educación</a:t>
            </a:r>
            <a:endParaRPr lang="es-ES_tradnl" noProof="0" dirty="0"/>
          </a:p>
        </p:txBody>
      </p:sp>
      <p:sp>
        <p:nvSpPr>
          <p:cNvPr id="3" name="Content Placeholder 2"/>
          <p:cNvSpPr>
            <a:spLocks noGrp="1"/>
          </p:cNvSpPr>
          <p:nvPr>
            <p:ph idx="1"/>
          </p:nvPr>
        </p:nvSpPr>
        <p:spPr/>
        <p:txBody>
          <a:bodyPr>
            <a:normAutofit fontScale="92500" lnSpcReduction="20000"/>
          </a:bodyPr>
          <a:lstStyle/>
          <a:p>
            <a:pPr marL="0">
              <a:spcAft>
                <a:spcPts val="1200"/>
              </a:spcAft>
            </a:pPr>
            <a:r>
              <a:rPr lang="es-ES_tradnl" noProof="0" dirty="0" smtClean="0">
                <a:effectLst/>
                <a:latin typeface="Times"/>
                <a:ea typeface="ＭＳ 明朝"/>
                <a:cs typeface="Times"/>
              </a:rPr>
              <a:t>Obedecen a sus padres, </a:t>
            </a:r>
            <a:r>
              <a:rPr lang="es-ES_tradnl" noProof="0" dirty="0" smtClean="0">
                <a:solidFill>
                  <a:srgbClr val="660000"/>
                </a:solidFill>
                <a:effectLst/>
                <a:latin typeface="Times"/>
                <a:ea typeface="ＭＳ 明朝"/>
                <a:cs typeface="Times"/>
              </a:rPr>
              <a:t> Génesis </a:t>
            </a:r>
            <a:r>
              <a:rPr lang="es-ES_tradnl" noProof="0" dirty="0" smtClean="0">
                <a:effectLst/>
                <a:latin typeface="Times"/>
                <a:ea typeface="ＭＳ 明朝"/>
                <a:cs typeface="Times"/>
              </a:rPr>
              <a:t>28:7; 48:30. 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Dan atento oído a las enseñanzas de sus padres,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13:1.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Cuidan de sus padres, </a:t>
            </a:r>
            <a:r>
              <a:rPr lang="es-ES_tradnl" noProof="0" dirty="0" smtClean="0">
                <a:solidFill>
                  <a:srgbClr val="660000"/>
                </a:solidFill>
                <a:effectLst/>
                <a:latin typeface="Times"/>
                <a:ea typeface="ＭＳ 明朝"/>
                <a:cs typeface="Times"/>
              </a:rPr>
              <a:t> Génesis </a:t>
            </a:r>
            <a:r>
              <a:rPr lang="es-ES_tradnl" noProof="0" dirty="0" smtClean="0">
                <a:effectLst/>
                <a:latin typeface="Times"/>
                <a:ea typeface="ＭＳ 明朝"/>
                <a:cs typeface="Times"/>
              </a:rPr>
              <a:t>45:9-11; 47:12; </a:t>
            </a:r>
            <a:r>
              <a:rPr lang="es-ES_tradnl" noProof="0" dirty="0" smtClean="0">
                <a:solidFill>
                  <a:srgbClr val="660000"/>
                </a:solidFill>
                <a:effectLst/>
                <a:latin typeface="Times"/>
                <a:ea typeface="ＭＳ 明朝"/>
                <a:cs typeface="Times"/>
              </a:rPr>
              <a:t>Mateo </a:t>
            </a:r>
            <a:r>
              <a:rPr lang="es-ES_tradnl" noProof="0" dirty="0" smtClean="0">
                <a:effectLst/>
                <a:latin typeface="Times"/>
                <a:ea typeface="ＭＳ 明朝"/>
                <a:cs typeface="Times"/>
              </a:rPr>
              <a:t>15:5. 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Llenan de gozo el corazón de sus padres,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10:1; 23:24; 29:17.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Como ejemplo para someternos a Dios, </a:t>
            </a:r>
            <a:r>
              <a:rPr lang="es-ES_tradnl" noProof="0" dirty="0" smtClean="0">
                <a:solidFill>
                  <a:srgbClr val="660000"/>
                </a:solidFill>
                <a:effectLst/>
                <a:latin typeface="Times"/>
                <a:ea typeface="ＭＳ 明朝"/>
                <a:cs typeface="Times"/>
              </a:rPr>
              <a:t> Hebreos </a:t>
            </a:r>
            <a:r>
              <a:rPr lang="es-ES_tradnl" noProof="0" dirty="0" smtClean="0">
                <a:effectLst/>
                <a:latin typeface="Times"/>
                <a:ea typeface="ＭＳ 明朝"/>
                <a:cs typeface="Times"/>
              </a:rPr>
              <a:t>12:9.</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2601851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Educar sobre hijos buenos</a:t>
            </a:r>
            <a:endParaRPr lang="es-ES_tradnl" noProof="0" dirty="0"/>
          </a:p>
        </p:txBody>
      </p:sp>
      <p:sp>
        <p:nvSpPr>
          <p:cNvPr id="3" name="Content Placeholder 2"/>
          <p:cNvSpPr>
            <a:spLocks noGrp="1"/>
          </p:cNvSpPr>
          <p:nvPr>
            <p:ph idx="1"/>
          </p:nvPr>
        </p:nvSpPr>
        <p:spPr/>
        <p:txBody>
          <a:bodyPr>
            <a:normAutofit fontScale="85000" lnSpcReduction="20000"/>
          </a:bodyPr>
          <a:lstStyle/>
          <a:p>
            <a:pPr marL="0">
              <a:spcAft>
                <a:spcPts val="1200"/>
              </a:spcAft>
            </a:pPr>
            <a:r>
              <a:rPr lang="es-ES_tradnl" noProof="0" dirty="0" smtClean="0">
                <a:effectLst/>
                <a:latin typeface="Times"/>
                <a:ea typeface="ＭＳ 明朝"/>
                <a:cs typeface="Times"/>
              </a:rPr>
              <a:t>Isaac,</a:t>
            </a:r>
            <a:r>
              <a:rPr lang="es-ES_tradnl" noProof="0" dirty="0" smtClean="0">
                <a:solidFill>
                  <a:srgbClr val="660000"/>
                </a:solidFill>
                <a:effectLst/>
                <a:latin typeface="Times"/>
                <a:ea typeface="ＭＳ 明朝"/>
                <a:cs typeface="Times"/>
              </a:rPr>
              <a:t> Génesis </a:t>
            </a:r>
            <a:r>
              <a:rPr lang="es-ES_tradnl" noProof="0" dirty="0" smtClean="0">
                <a:effectLst/>
                <a:latin typeface="Times"/>
                <a:ea typeface="ＭＳ 明朝"/>
                <a:cs typeface="Times"/>
              </a:rPr>
              <a:t>22:6-10.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José, </a:t>
            </a:r>
            <a:r>
              <a:rPr lang="es-ES_tradnl" noProof="0" dirty="0" smtClean="0">
                <a:solidFill>
                  <a:srgbClr val="660000"/>
                </a:solidFill>
                <a:effectLst/>
                <a:latin typeface="Times"/>
                <a:ea typeface="ＭＳ 明朝"/>
                <a:cs typeface="Times"/>
              </a:rPr>
              <a:t> Génesis </a:t>
            </a:r>
            <a:r>
              <a:rPr lang="es-ES_tradnl" noProof="0" dirty="0" smtClean="0">
                <a:effectLst/>
                <a:latin typeface="Times"/>
                <a:ea typeface="ＭＳ 明朝"/>
                <a:cs typeface="Times"/>
              </a:rPr>
              <a:t>45:9; 46:29.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La hija de Jefté, </a:t>
            </a:r>
            <a:r>
              <a:rPr lang="es-ES_tradnl" noProof="0" dirty="0" smtClean="0">
                <a:solidFill>
                  <a:srgbClr val="660000"/>
                </a:solidFill>
                <a:effectLst/>
                <a:latin typeface="Times"/>
                <a:ea typeface="ＭＳ 明朝"/>
                <a:cs typeface="Times"/>
              </a:rPr>
              <a:t> Jueces </a:t>
            </a:r>
            <a:r>
              <a:rPr lang="es-ES_tradnl" noProof="0" dirty="0" smtClean="0">
                <a:effectLst/>
                <a:latin typeface="Times"/>
                <a:ea typeface="ＭＳ 明朝"/>
                <a:cs typeface="Times"/>
              </a:rPr>
              <a:t>11:34, 36.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Sansón, </a:t>
            </a:r>
            <a:r>
              <a:rPr lang="es-ES_tradnl" noProof="0" dirty="0" smtClean="0">
                <a:solidFill>
                  <a:srgbClr val="660000"/>
                </a:solidFill>
                <a:effectLst/>
                <a:latin typeface="Times"/>
                <a:ea typeface="ＭＳ 明朝"/>
                <a:cs typeface="Times"/>
              </a:rPr>
              <a:t> Jueces </a:t>
            </a:r>
            <a:r>
              <a:rPr lang="es-ES_tradnl" noProof="0" dirty="0" smtClean="0">
                <a:effectLst/>
                <a:latin typeface="Times"/>
                <a:ea typeface="ＭＳ 明朝"/>
                <a:cs typeface="Times"/>
              </a:rPr>
              <a:t>13:24.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Samuel,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3:19.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Josías, </a:t>
            </a:r>
            <a:r>
              <a:rPr lang="es-ES_tradnl" noProof="0" dirty="0" smtClean="0">
                <a:solidFill>
                  <a:srgbClr val="660000"/>
                </a:solidFill>
                <a:effectLst/>
                <a:latin typeface="Times"/>
                <a:ea typeface="ＭＳ 明朝"/>
                <a:cs typeface="Times"/>
              </a:rPr>
              <a:t> 2 </a:t>
            </a:r>
            <a:r>
              <a:rPr lang="es-ES_tradnl" noProof="0" dirty="0" smtClean="0">
                <a:effectLst/>
                <a:latin typeface="Times"/>
                <a:ea typeface="ＭＳ 明朝"/>
                <a:cs typeface="Times"/>
              </a:rPr>
              <a:t>Crónicas 34:3.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Ester, </a:t>
            </a:r>
            <a:r>
              <a:rPr lang="es-ES_tradnl" noProof="0" dirty="0" smtClean="0">
                <a:solidFill>
                  <a:srgbClr val="660000"/>
                </a:solidFill>
                <a:effectLst/>
                <a:latin typeface="Times"/>
                <a:ea typeface="ＭＳ 明朝"/>
                <a:cs typeface="Times"/>
              </a:rPr>
              <a:t> Ester </a:t>
            </a:r>
            <a:r>
              <a:rPr lang="es-ES_tradnl" noProof="0" dirty="0" smtClean="0">
                <a:effectLst/>
                <a:latin typeface="Times"/>
                <a:ea typeface="ＭＳ 明朝"/>
                <a:cs typeface="Times"/>
              </a:rPr>
              <a:t>2:20. Job, </a:t>
            </a:r>
            <a:r>
              <a:rPr lang="es-ES_tradnl" noProof="0" dirty="0" smtClean="0">
                <a:solidFill>
                  <a:srgbClr val="660000"/>
                </a:solidFill>
                <a:effectLst/>
                <a:latin typeface="Times"/>
                <a:ea typeface="ＭＳ 明朝"/>
                <a:cs typeface="Times"/>
              </a:rPr>
              <a:t> Job </a:t>
            </a:r>
            <a:r>
              <a:rPr lang="es-ES_tradnl" noProof="0" dirty="0" smtClean="0">
                <a:effectLst/>
                <a:latin typeface="Times"/>
                <a:ea typeface="ＭＳ 明朝"/>
                <a:cs typeface="Times"/>
              </a:rPr>
              <a:t>29:4.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David,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17:20; </a:t>
            </a:r>
            <a:r>
              <a:rPr lang="es-ES_tradnl" noProof="0" dirty="0" smtClean="0">
                <a:solidFill>
                  <a:srgbClr val="660000"/>
                </a:solidFill>
                <a:effectLst/>
                <a:latin typeface="Times"/>
                <a:ea typeface="ＭＳ 明朝"/>
                <a:cs typeface="Times"/>
              </a:rPr>
              <a:t> Salmo </a:t>
            </a:r>
            <a:r>
              <a:rPr lang="es-ES_tradnl" noProof="0" dirty="0" smtClean="0">
                <a:effectLst/>
                <a:latin typeface="Times"/>
                <a:ea typeface="ＭＳ 明朝"/>
                <a:cs typeface="Times"/>
              </a:rPr>
              <a:t>71:5.</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686464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Educar sobre hijos malos y sus consecuencias</a:t>
            </a:r>
            <a:endParaRPr lang="es-ES_tradnl" noProof="0" dirty="0"/>
          </a:p>
        </p:txBody>
      </p:sp>
      <p:sp>
        <p:nvSpPr>
          <p:cNvPr id="3" name="Content Placeholder 2"/>
          <p:cNvSpPr>
            <a:spLocks noGrp="1"/>
          </p:cNvSpPr>
          <p:nvPr>
            <p:ph idx="1"/>
          </p:nvPr>
        </p:nvSpPr>
        <p:spPr/>
        <p:txBody>
          <a:bodyPr>
            <a:normAutofit/>
          </a:bodyPr>
          <a:lstStyle/>
          <a:p>
            <a:pPr marL="0">
              <a:spcAft>
                <a:spcPts val="1200"/>
              </a:spcAft>
            </a:pPr>
            <a:r>
              <a:rPr lang="es-ES_tradnl" noProof="0" dirty="0" smtClean="0">
                <a:effectLst/>
                <a:latin typeface="Times"/>
                <a:ea typeface="ＭＳ 明朝"/>
                <a:cs typeface="Times"/>
              </a:rPr>
              <a:t>Esaú, </a:t>
            </a:r>
            <a:r>
              <a:rPr lang="es-ES_tradnl" noProof="0" dirty="0" smtClean="0">
                <a:solidFill>
                  <a:srgbClr val="660000"/>
                </a:solidFill>
                <a:effectLst/>
                <a:latin typeface="Times"/>
                <a:ea typeface="ＭＳ 明朝"/>
                <a:cs typeface="Times"/>
              </a:rPr>
              <a:t> Génesis </a:t>
            </a:r>
            <a:r>
              <a:rPr lang="es-ES_tradnl" noProof="0" dirty="0" smtClean="0">
                <a:effectLst/>
                <a:latin typeface="Times"/>
                <a:ea typeface="ＭＳ 明朝"/>
                <a:cs typeface="Times"/>
              </a:rPr>
              <a:t>26:34, 35.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Los hijos de Elí,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2:12, 17.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Los hijos de Samuel,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8:3.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Absalón, </a:t>
            </a:r>
            <a:r>
              <a:rPr lang="es-ES_tradnl" noProof="0" dirty="0" smtClean="0">
                <a:solidFill>
                  <a:srgbClr val="660000"/>
                </a:solidFill>
                <a:effectLst/>
                <a:latin typeface="Times"/>
                <a:ea typeface="ＭＳ 明朝"/>
                <a:cs typeface="Times"/>
              </a:rPr>
              <a:t>  </a:t>
            </a:r>
            <a:r>
              <a:rPr lang="es-ES_tradnl" noProof="0" dirty="0" smtClean="0">
                <a:effectLst/>
                <a:latin typeface="Times"/>
                <a:ea typeface="ＭＳ 明朝"/>
                <a:cs typeface="Times"/>
              </a:rPr>
              <a:t>Samuel 15:10.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Adonías, </a:t>
            </a:r>
            <a:r>
              <a:rPr lang="es-ES_tradnl" noProof="0" dirty="0" smtClean="0">
                <a:solidFill>
                  <a:srgbClr val="660000"/>
                </a:solidFill>
                <a:effectLst/>
                <a:latin typeface="Times"/>
                <a:ea typeface="ＭＳ 明朝"/>
                <a:cs typeface="Times"/>
              </a:rPr>
              <a:t>  </a:t>
            </a:r>
            <a:r>
              <a:rPr lang="es-ES_tradnl" noProof="0" dirty="0" smtClean="0">
                <a:effectLst/>
                <a:latin typeface="Times"/>
                <a:ea typeface="ＭＳ 明朝"/>
                <a:cs typeface="Times"/>
              </a:rPr>
              <a:t>Reyes 1:5, 6. </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Adramelec y Sarasar, </a:t>
            </a:r>
            <a:r>
              <a:rPr lang="es-ES_tradnl" noProof="0" dirty="0" smtClean="0">
                <a:solidFill>
                  <a:srgbClr val="660000"/>
                </a:solidFill>
                <a:effectLst/>
                <a:latin typeface="Times"/>
                <a:ea typeface="ＭＳ 明朝"/>
                <a:cs typeface="Times"/>
              </a:rPr>
              <a:t> </a:t>
            </a:r>
            <a:r>
              <a:rPr lang="es-ES_tradnl" noProof="0" dirty="0" smtClean="0">
                <a:effectLst/>
                <a:latin typeface="Times"/>
                <a:ea typeface="ＭＳ 明朝"/>
                <a:cs typeface="Times"/>
              </a:rPr>
              <a:t>Reyes 19:37.</a:t>
            </a:r>
            <a:endParaRPr lang="es-ES_tradnl" noProof="0" dirty="0" smtClean="0">
              <a:effectLst/>
              <a:latin typeface="Cambria"/>
              <a:ea typeface="ＭＳ 明朝"/>
              <a:cs typeface="Times New Roman"/>
            </a:endParaRPr>
          </a:p>
          <a:p>
            <a:pPr marL="0" indent="0">
              <a:buNone/>
            </a:pPr>
            <a:endParaRPr lang="es-ES_tradnl" noProof="0" dirty="0"/>
          </a:p>
        </p:txBody>
      </p:sp>
    </p:spTree>
    <p:extLst>
      <p:ext uri="{BB962C8B-B14F-4D97-AF65-F5344CB8AC3E}">
        <p14:creationId xmlns:p14="http://schemas.microsoft.com/office/powerpoint/2010/main" val="2349249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Provisión</a:t>
            </a:r>
            <a:endParaRPr lang="es-ES_tradnl" noProof="0" dirty="0"/>
          </a:p>
        </p:txBody>
      </p:sp>
      <p:sp>
        <p:nvSpPr>
          <p:cNvPr id="3" name="Content Placeholder 2"/>
          <p:cNvSpPr>
            <a:spLocks noGrp="1"/>
          </p:cNvSpPr>
          <p:nvPr>
            <p:ph idx="1"/>
          </p:nvPr>
        </p:nvSpPr>
        <p:spPr/>
        <p:txBody>
          <a:bodyPr/>
          <a:lstStyle/>
          <a:p>
            <a:pPr marL="0">
              <a:spcAft>
                <a:spcPts val="1200"/>
              </a:spcAft>
            </a:pPr>
            <a:r>
              <a:rPr lang="es-ES_tradnl" noProof="0" dirty="0" smtClean="0">
                <a:effectLst/>
                <a:latin typeface="Times"/>
                <a:ea typeface="ＭＳ 明朝"/>
                <a:cs typeface="Times"/>
              </a:rPr>
              <a:t>Velar por su seguridad, </a:t>
            </a:r>
            <a:r>
              <a:rPr lang="es-ES_tradnl" noProof="0" dirty="0" smtClean="0">
                <a:solidFill>
                  <a:srgbClr val="660000"/>
                </a:solidFill>
                <a:effectLst/>
                <a:latin typeface="Times"/>
                <a:ea typeface="ＭＳ 明朝"/>
                <a:cs typeface="Times"/>
              </a:rPr>
              <a:t>Génesis </a:t>
            </a:r>
            <a:r>
              <a:rPr lang="es-ES_tradnl" noProof="0" dirty="0" smtClean="0">
                <a:effectLst/>
                <a:latin typeface="Times"/>
                <a:ea typeface="ＭＳ 明朝"/>
                <a:cs typeface="Times"/>
              </a:rPr>
              <a:t>19:14.</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Proveerles lo necesario, </a:t>
            </a:r>
            <a:r>
              <a:rPr lang="es-ES_tradnl" noProof="0" dirty="0" smtClean="0">
                <a:solidFill>
                  <a:srgbClr val="660000"/>
                </a:solidFill>
                <a:effectLst/>
                <a:latin typeface="Times"/>
                <a:ea typeface="ＭＳ 明朝"/>
                <a:cs typeface="Times"/>
              </a:rPr>
              <a:t>Job </a:t>
            </a:r>
            <a:r>
              <a:rPr lang="es-ES_tradnl" noProof="0" dirty="0" smtClean="0">
                <a:effectLst/>
                <a:latin typeface="Times"/>
                <a:ea typeface="ＭＳ 明朝"/>
                <a:cs typeface="Times"/>
              </a:rPr>
              <a:t>42:15; </a:t>
            </a:r>
            <a:r>
              <a:rPr lang="es-ES_tradnl" noProof="0" dirty="0" smtClean="0">
                <a:solidFill>
                  <a:srgbClr val="660000"/>
                </a:solidFill>
                <a:effectLst/>
                <a:latin typeface="Times"/>
                <a:ea typeface="ＭＳ 明朝"/>
                <a:cs typeface="Times"/>
              </a:rPr>
              <a:t>Lucas </a:t>
            </a:r>
            <a:r>
              <a:rPr lang="es-ES_tradnl" noProof="0" dirty="0" smtClean="0">
                <a:effectLst/>
                <a:latin typeface="Times"/>
                <a:ea typeface="ＭＳ 明朝"/>
                <a:cs typeface="Times"/>
              </a:rPr>
              <a:t>11:11; </a:t>
            </a:r>
            <a:r>
              <a:rPr lang="es-ES_tradnl" noProof="0" dirty="0" smtClean="0">
                <a:solidFill>
                  <a:srgbClr val="660000"/>
                </a:solidFill>
                <a:effectLst/>
                <a:latin typeface="Times"/>
                <a:ea typeface="ＭＳ 明朝"/>
                <a:cs typeface="Times"/>
              </a:rPr>
              <a:t>2 </a:t>
            </a:r>
            <a:r>
              <a:rPr lang="es-ES_tradnl" noProof="0" dirty="0" smtClean="0">
                <a:effectLst/>
                <a:latin typeface="Times"/>
                <a:ea typeface="ＭＳ 明朝"/>
                <a:cs typeface="Times"/>
              </a:rPr>
              <a:t>Corintios 12:14; </a:t>
            </a:r>
            <a:r>
              <a:rPr lang="es-ES_tradnl" noProof="0" dirty="0" smtClean="0">
                <a:solidFill>
                  <a:srgbClr val="660000"/>
                </a:solidFill>
                <a:effectLst/>
                <a:latin typeface="Times"/>
                <a:ea typeface="ＭＳ 明朝"/>
                <a:cs typeface="Times"/>
              </a:rPr>
              <a:t>1 </a:t>
            </a:r>
            <a:r>
              <a:rPr lang="es-ES_tradnl" noProof="0" dirty="0" smtClean="0">
                <a:effectLst/>
                <a:latin typeface="Times"/>
                <a:ea typeface="ＭＳ 明朝"/>
                <a:cs typeface="Times"/>
              </a:rPr>
              <a:t>Timoteo 5:8.</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2935757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Peligros de criar según el mundo</a:t>
            </a:r>
            <a:endParaRPr lang="es-ES_tradnl" noProof="0" dirty="0"/>
          </a:p>
        </p:txBody>
      </p:sp>
      <p:sp>
        <p:nvSpPr>
          <p:cNvPr id="3" name="Content Placeholder 2"/>
          <p:cNvSpPr>
            <a:spLocks noGrp="1"/>
          </p:cNvSpPr>
          <p:nvPr>
            <p:ph idx="1"/>
          </p:nvPr>
        </p:nvSpPr>
        <p:spPr/>
        <p:txBody>
          <a:bodyPr>
            <a:normAutofit fontScale="92500" lnSpcReduction="10000"/>
          </a:bodyPr>
          <a:lstStyle/>
          <a:p>
            <a:pPr marL="0">
              <a:spcAft>
                <a:spcPts val="1200"/>
              </a:spcAft>
            </a:pPr>
            <a:r>
              <a:rPr lang="es-ES_tradnl" noProof="0" dirty="0" smtClean="0">
                <a:effectLst/>
                <a:latin typeface="Times"/>
                <a:ea typeface="ＭＳ 明朝"/>
                <a:cs typeface="Times"/>
              </a:rPr>
              <a:t>No conocen a Dios,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2:12.</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No les escuchan, </a:t>
            </a:r>
            <a:r>
              <a:rPr lang="es-ES_tradnl" noProof="0" dirty="0" smtClean="0">
                <a:solidFill>
                  <a:srgbClr val="660000"/>
                </a:solidFill>
                <a:effectLst/>
                <a:latin typeface="Times"/>
                <a:ea typeface="ＭＳ 明朝"/>
                <a:cs typeface="Times"/>
              </a:rPr>
              <a:t> 1 </a:t>
            </a:r>
            <a:r>
              <a:rPr lang="es-ES_tradnl" noProof="0" dirty="0" smtClean="0">
                <a:effectLst/>
                <a:latin typeface="Times"/>
                <a:ea typeface="ＭＳ 明朝"/>
                <a:cs typeface="Times"/>
              </a:rPr>
              <a:t>Samuel 2:25.</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Los desprecian,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15:5, 20;</a:t>
            </a:r>
            <a:r>
              <a:rPr lang="es-ES_tradnl" noProof="0" dirty="0" smtClean="0">
                <a:solidFill>
                  <a:srgbClr val="660000"/>
                </a:solidFill>
                <a:effectLst/>
                <a:latin typeface="Times"/>
                <a:ea typeface="ＭＳ 明朝"/>
                <a:cs typeface="Times"/>
              </a:rPr>
              <a:t> Ezequiel </a:t>
            </a:r>
            <a:r>
              <a:rPr lang="es-ES_tradnl" noProof="0" dirty="0" smtClean="0">
                <a:effectLst/>
                <a:latin typeface="Times"/>
                <a:ea typeface="ＭＳ 明朝"/>
                <a:cs typeface="Times"/>
              </a:rPr>
              <a:t>22:7.</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Los maldicen,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30:11.</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Los deshonran,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19:26.</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Son para ellos una calamidad, </a:t>
            </a:r>
            <a:r>
              <a:rPr lang="es-ES_tradnl" noProof="0" dirty="0" smtClean="0">
                <a:solidFill>
                  <a:srgbClr val="660000"/>
                </a:solidFill>
                <a:effectLst/>
                <a:latin typeface="Times"/>
                <a:ea typeface="ＭＳ 明朝"/>
                <a:cs typeface="Times"/>
              </a:rPr>
              <a:t>Proverbios </a:t>
            </a:r>
            <a:r>
              <a:rPr lang="es-ES_tradnl" noProof="0" dirty="0" smtClean="0">
                <a:effectLst/>
                <a:latin typeface="Times"/>
                <a:ea typeface="ＭＳ 明朝"/>
                <a:cs typeface="Times"/>
              </a:rPr>
              <a:t>19:13.</a:t>
            </a:r>
            <a:endParaRPr lang="es-ES_tradnl" noProof="0" dirty="0" smtClean="0">
              <a:effectLst/>
              <a:latin typeface="Cambria"/>
              <a:ea typeface="ＭＳ 明朝"/>
              <a:cs typeface="Times New Roman"/>
            </a:endParaRPr>
          </a:p>
          <a:p>
            <a:pPr marL="0">
              <a:spcAft>
                <a:spcPts val="1200"/>
              </a:spcAft>
            </a:pPr>
            <a:r>
              <a:rPr lang="es-ES_tradnl" noProof="0" dirty="0" smtClean="0">
                <a:effectLst/>
                <a:latin typeface="Times"/>
                <a:ea typeface="ＭＳ 明朝"/>
                <a:cs typeface="Times"/>
              </a:rPr>
              <a:t>Les causan pesar, </a:t>
            </a:r>
            <a:r>
              <a:rPr lang="es-ES_tradnl" noProof="0" dirty="0" smtClean="0">
                <a:solidFill>
                  <a:srgbClr val="660000"/>
                </a:solidFill>
                <a:effectLst/>
                <a:latin typeface="Times"/>
                <a:ea typeface="ＭＳ 明朝"/>
                <a:cs typeface="Times"/>
              </a:rPr>
              <a:t> Proverbios </a:t>
            </a:r>
            <a:r>
              <a:rPr lang="es-ES_tradnl" noProof="0" dirty="0" smtClean="0">
                <a:effectLst/>
                <a:latin typeface="Times"/>
                <a:ea typeface="ＭＳ 明朝"/>
                <a:cs typeface="Times"/>
              </a:rPr>
              <a:t>17:25.</a:t>
            </a:r>
            <a:endParaRPr lang="es-ES_tradnl" noProof="0" dirty="0" smtClean="0">
              <a:effectLst/>
              <a:latin typeface="Cambria"/>
              <a:ea typeface="ＭＳ 明朝"/>
              <a:cs typeface="Times New Roman"/>
            </a:endParaRPr>
          </a:p>
          <a:p>
            <a:endParaRPr lang="es-ES_tradnl" noProof="0" dirty="0"/>
          </a:p>
        </p:txBody>
      </p:sp>
    </p:spTree>
    <p:extLst>
      <p:ext uri="{BB962C8B-B14F-4D97-AF65-F5344CB8AC3E}">
        <p14:creationId xmlns:p14="http://schemas.microsoft.com/office/powerpoint/2010/main" val="3962310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
            </a:r>
            <a:br>
              <a:rPr lang="es-ES_tradnl" noProof="0" dirty="0" smtClean="0"/>
            </a:br>
            <a:r>
              <a:rPr lang="es-ES_tradnl" noProof="0" dirty="0" smtClean="0"/>
              <a:t>Decisiones</a:t>
            </a:r>
            <a:br>
              <a:rPr lang="es-ES_tradnl" noProof="0" dirty="0" smtClean="0"/>
            </a:br>
            <a:endParaRPr lang="es-ES_tradnl" noProof="0" dirty="0"/>
          </a:p>
        </p:txBody>
      </p:sp>
      <p:sp>
        <p:nvSpPr>
          <p:cNvPr id="3" name="Content Placeholder 2"/>
          <p:cNvSpPr>
            <a:spLocks noGrp="1"/>
          </p:cNvSpPr>
          <p:nvPr>
            <p:ph idx="1"/>
          </p:nvPr>
        </p:nvSpPr>
        <p:spPr/>
        <p:txBody>
          <a:bodyPr/>
          <a:lstStyle/>
          <a:p>
            <a:r>
              <a:rPr lang="es-ES_tradnl" noProof="0" dirty="0" smtClean="0"/>
              <a:t>Traer la familia a los Pies de Cristo (Lucas 9)</a:t>
            </a:r>
          </a:p>
          <a:p>
            <a:r>
              <a:rPr lang="es-ES_tradnl" noProof="0" dirty="0" smtClean="0"/>
              <a:t>Declarar que mi familia sirve a Dios (Josué: 24,15)</a:t>
            </a:r>
          </a:p>
          <a:p>
            <a:r>
              <a:rPr lang="es-ES_tradnl" noProof="0" dirty="0" smtClean="0"/>
              <a:t>Declarar Salmos 103: 17-18</a:t>
            </a:r>
          </a:p>
          <a:p>
            <a:endParaRPr lang="es-ES_tradnl" noProof="0" dirty="0"/>
          </a:p>
        </p:txBody>
      </p:sp>
    </p:spTree>
    <p:extLst>
      <p:ext uri="{BB962C8B-B14F-4D97-AF65-F5344CB8AC3E}">
        <p14:creationId xmlns:p14="http://schemas.microsoft.com/office/powerpoint/2010/main" val="2016331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Acciones a tomar</a:t>
            </a:r>
            <a:endParaRPr lang="es-ES_tradnl" noProof="0" dirty="0"/>
          </a:p>
        </p:txBody>
      </p:sp>
      <p:sp>
        <p:nvSpPr>
          <p:cNvPr id="3" name="Content Placeholder 2"/>
          <p:cNvSpPr>
            <a:spLocks noGrp="1"/>
          </p:cNvSpPr>
          <p:nvPr>
            <p:ph idx="1"/>
          </p:nvPr>
        </p:nvSpPr>
        <p:spPr/>
        <p:txBody>
          <a:bodyPr/>
          <a:lstStyle/>
          <a:p>
            <a:r>
              <a:rPr lang="es-ES_tradnl" noProof="0" dirty="0" smtClean="0"/>
              <a:t>Definir nuestra familia</a:t>
            </a:r>
          </a:p>
          <a:p>
            <a:r>
              <a:rPr lang="es-ES_tradnl" noProof="0" dirty="0" smtClean="0"/>
              <a:t>Reunirnos</a:t>
            </a:r>
          </a:p>
          <a:p>
            <a:r>
              <a:rPr lang="es-ES_tradnl" noProof="0" dirty="0" smtClean="0"/>
              <a:t>Tomar tiempo (Calendario)</a:t>
            </a:r>
          </a:p>
          <a:p>
            <a:r>
              <a:rPr lang="es-ES_tradnl" noProof="0" dirty="0" smtClean="0"/>
              <a:t>Hacer cosas</a:t>
            </a:r>
          </a:p>
          <a:p>
            <a:r>
              <a:rPr lang="es-ES_tradnl" noProof="0" dirty="0" smtClean="0"/>
              <a:t>Legar la marca</a:t>
            </a:r>
            <a:endParaRPr lang="es-ES_tradnl" noProof="0" dirty="0"/>
          </a:p>
        </p:txBody>
      </p:sp>
    </p:spTree>
    <p:extLst>
      <p:ext uri="{BB962C8B-B14F-4D97-AF65-F5344CB8AC3E}">
        <p14:creationId xmlns:p14="http://schemas.microsoft.com/office/powerpoint/2010/main" val="3527839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Definir nuestra familia</a:t>
            </a:r>
            <a:endParaRPr lang="es-ES_tradnl" noProof="0" dirty="0"/>
          </a:p>
        </p:txBody>
      </p:sp>
      <p:sp>
        <p:nvSpPr>
          <p:cNvPr id="3" name="Content Placeholder 2"/>
          <p:cNvSpPr>
            <a:spLocks noGrp="1"/>
          </p:cNvSpPr>
          <p:nvPr>
            <p:ph idx="1"/>
          </p:nvPr>
        </p:nvSpPr>
        <p:spPr/>
        <p:txBody>
          <a:bodyPr/>
          <a:lstStyle/>
          <a:p>
            <a:r>
              <a:rPr lang="es-ES_tradnl" noProof="0" dirty="0" smtClean="0"/>
              <a:t>Quienes somos?</a:t>
            </a:r>
          </a:p>
          <a:p>
            <a:r>
              <a:rPr lang="es-ES_tradnl" noProof="0" dirty="0" smtClean="0"/>
              <a:t>De donde venimos?</a:t>
            </a:r>
          </a:p>
          <a:p>
            <a:r>
              <a:rPr lang="es-ES_tradnl" noProof="0" dirty="0" smtClean="0"/>
              <a:t>Hacia donde vamos?</a:t>
            </a:r>
          </a:p>
          <a:p>
            <a:r>
              <a:rPr lang="es-ES_tradnl" noProof="0" dirty="0" smtClean="0"/>
              <a:t>Que esperamos de cada uno?</a:t>
            </a:r>
          </a:p>
          <a:p>
            <a:r>
              <a:rPr lang="es-ES_tradnl" noProof="0" dirty="0" smtClean="0"/>
              <a:t>Que metas tenemos?</a:t>
            </a:r>
            <a:endParaRPr lang="es-ES_tradnl" noProof="0" dirty="0" smtClean="0"/>
          </a:p>
        </p:txBody>
      </p:sp>
    </p:spTree>
    <p:extLst>
      <p:ext uri="{BB962C8B-B14F-4D97-AF65-F5344CB8AC3E}">
        <p14:creationId xmlns:p14="http://schemas.microsoft.com/office/powerpoint/2010/main" val="2628218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Reunirnos</a:t>
            </a:r>
            <a:endParaRPr lang="es-ES_tradnl" noProof="0" dirty="0"/>
          </a:p>
        </p:txBody>
      </p:sp>
      <p:sp>
        <p:nvSpPr>
          <p:cNvPr id="3" name="Content Placeholder 2"/>
          <p:cNvSpPr>
            <a:spLocks noGrp="1"/>
          </p:cNvSpPr>
          <p:nvPr>
            <p:ph idx="1"/>
          </p:nvPr>
        </p:nvSpPr>
        <p:spPr/>
        <p:txBody>
          <a:bodyPr/>
          <a:lstStyle/>
          <a:p>
            <a:r>
              <a:rPr lang="es-ES_tradnl" noProof="0" dirty="0" smtClean="0"/>
              <a:t>Retiro</a:t>
            </a:r>
          </a:p>
          <a:p>
            <a:r>
              <a:rPr lang="es-ES_tradnl" noProof="0" dirty="0" smtClean="0"/>
              <a:t>Reunión quincenal</a:t>
            </a:r>
          </a:p>
          <a:p>
            <a:r>
              <a:rPr lang="es-ES_tradnl" noProof="0" dirty="0" smtClean="0"/>
              <a:t>Reunión mensual</a:t>
            </a:r>
          </a:p>
          <a:p>
            <a:r>
              <a:rPr lang="es-ES_tradnl" noProof="0" dirty="0" smtClean="0"/>
              <a:t>Reunión anual</a:t>
            </a:r>
            <a:endParaRPr lang="es-ES_tradnl" noProof="0" dirty="0" smtClean="0"/>
          </a:p>
        </p:txBody>
      </p:sp>
    </p:spTree>
    <p:extLst>
      <p:ext uri="{BB962C8B-B14F-4D97-AF65-F5344CB8AC3E}">
        <p14:creationId xmlns:p14="http://schemas.microsoft.com/office/powerpoint/2010/main" val="4206484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Tomar tiempo</a:t>
            </a:r>
            <a:endParaRPr lang="es-ES_tradnl" noProof="0" dirty="0"/>
          </a:p>
        </p:txBody>
      </p:sp>
      <p:sp>
        <p:nvSpPr>
          <p:cNvPr id="3" name="Content Placeholder 2"/>
          <p:cNvSpPr>
            <a:spLocks noGrp="1"/>
          </p:cNvSpPr>
          <p:nvPr>
            <p:ph idx="1"/>
          </p:nvPr>
        </p:nvSpPr>
        <p:spPr/>
        <p:txBody>
          <a:bodyPr/>
          <a:lstStyle/>
          <a:p>
            <a:r>
              <a:rPr lang="es-ES_tradnl" noProof="0" dirty="0" smtClean="0"/>
              <a:t>Tiempo para Dios</a:t>
            </a:r>
          </a:p>
          <a:p>
            <a:r>
              <a:rPr lang="es-ES_tradnl" noProof="0" dirty="0" smtClean="0"/>
              <a:t>Tiempo para la pareja</a:t>
            </a:r>
          </a:p>
          <a:p>
            <a:r>
              <a:rPr lang="es-ES_tradnl" noProof="0" dirty="0" smtClean="0"/>
              <a:t>Tiempo para la familia</a:t>
            </a:r>
          </a:p>
          <a:p>
            <a:r>
              <a:rPr lang="es-ES_tradnl" noProof="0" dirty="0" smtClean="0"/>
              <a:t>Tiempo para cada hijo</a:t>
            </a:r>
            <a:endParaRPr lang="es-ES_tradnl" noProof="0" dirty="0"/>
          </a:p>
        </p:txBody>
      </p:sp>
    </p:spTree>
    <p:extLst>
      <p:ext uri="{BB962C8B-B14F-4D97-AF65-F5344CB8AC3E}">
        <p14:creationId xmlns:p14="http://schemas.microsoft.com/office/powerpoint/2010/main" val="4193647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
            </a:r>
            <a:br>
              <a:rPr lang="es-ES_tradnl" noProof="0" dirty="0" smtClean="0"/>
            </a:br>
            <a:r>
              <a:rPr lang="es-ES_tradnl" noProof="0" dirty="0" smtClean="0"/>
              <a:t>Hacer cosas</a:t>
            </a:r>
            <a:br>
              <a:rPr lang="es-ES_tradnl" noProof="0" dirty="0" smtClean="0"/>
            </a:br>
            <a:endParaRPr lang="es-ES_tradnl" noProof="0" dirty="0"/>
          </a:p>
        </p:txBody>
      </p:sp>
      <p:sp>
        <p:nvSpPr>
          <p:cNvPr id="3" name="Content Placeholder 2"/>
          <p:cNvSpPr>
            <a:spLocks noGrp="1"/>
          </p:cNvSpPr>
          <p:nvPr>
            <p:ph idx="1"/>
          </p:nvPr>
        </p:nvSpPr>
        <p:spPr/>
        <p:txBody>
          <a:bodyPr/>
          <a:lstStyle/>
          <a:p>
            <a:r>
              <a:rPr lang="es-ES_tradnl" noProof="0" dirty="0" smtClean="0"/>
              <a:t>Aventuras</a:t>
            </a:r>
          </a:p>
          <a:p>
            <a:r>
              <a:rPr lang="es-ES_tradnl" noProof="0" dirty="0" smtClean="0"/>
              <a:t>Paseos</a:t>
            </a:r>
          </a:p>
          <a:p>
            <a:r>
              <a:rPr lang="es-ES_tradnl" noProof="0" dirty="0" smtClean="0"/>
              <a:t>Servicios</a:t>
            </a:r>
          </a:p>
          <a:p>
            <a:r>
              <a:rPr lang="es-ES_tradnl" noProof="0" dirty="0" smtClean="0"/>
              <a:t>Apoyo a actividades</a:t>
            </a:r>
          </a:p>
          <a:p>
            <a:r>
              <a:rPr lang="es-ES_tradnl" noProof="0" dirty="0" smtClean="0"/>
              <a:t>Divertirse</a:t>
            </a:r>
            <a:endParaRPr lang="es-ES_tradnl" noProof="0" dirty="0"/>
          </a:p>
        </p:txBody>
      </p:sp>
    </p:spTree>
    <p:extLst>
      <p:ext uri="{BB962C8B-B14F-4D97-AF65-F5344CB8AC3E}">
        <p14:creationId xmlns:p14="http://schemas.microsoft.com/office/powerpoint/2010/main" val="1207487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noProof="0" dirty="0" smtClean="0"/>
              <a:t/>
            </a:r>
            <a:br>
              <a:rPr lang="es-ES_tradnl" noProof="0" dirty="0" smtClean="0"/>
            </a:br>
            <a:r>
              <a:rPr lang="es-ES_tradnl" noProof="0" dirty="0" smtClean="0"/>
              <a:t>Legar la marca</a:t>
            </a:r>
            <a:br>
              <a:rPr lang="es-ES_tradnl" noProof="0" dirty="0" smtClean="0"/>
            </a:br>
            <a:endParaRPr lang="es-ES_tradnl" noProof="0" dirty="0"/>
          </a:p>
        </p:txBody>
      </p:sp>
      <p:sp>
        <p:nvSpPr>
          <p:cNvPr id="3" name="Content Placeholder 2"/>
          <p:cNvSpPr>
            <a:spLocks noGrp="1"/>
          </p:cNvSpPr>
          <p:nvPr>
            <p:ph idx="1"/>
          </p:nvPr>
        </p:nvSpPr>
        <p:spPr/>
        <p:txBody>
          <a:bodyPr/>
          <a:lstStyle/>
          <a:p>
            <a:r>
              <a:rPr lang="es-ES_tradnl" noProof="0" dirty="0" smtClean="0"/>
              <a:t>Que esperamos de ti?</a:t>
            </a:r>
          </a:p>
          <a:p>
            <a:r>
              <a:rPr lang="es-ES_tradnl" noProof="0" dirty="0" smtClean="0"/>
              <a:t>Como vas?</a:t>
            </a:r>
          </a:p>
          <a:p>
            <a:r>
              <a:rPr lang="es-ES_tradnl" noProof="0" dirty="0" smtClean="0"/>
              <a:t>Como te sientes?</a:t>
            </a:r>
          </a:p>
          <a:p>
            <a:r>
              <a:rPr lang="es-ES_tradnl" noProof="0" dirty="0" smtClean="0"/>
              <a:t>En que puede ayudarte?</a:t>
            </a:r>
          </a:p>
          <a:p>
            <a:r>
              <a:rPr lang="es-ES_tradnl" noProof="0" dirty="0" smtClean="0"/>
              <a:t>Que mas puedo hacer por ti?</a:t>
            </a:r>
            <a:endParaRPr lang="es-ES_tradnl" noProof="0" dirty="0"/>
          </a:p>
        </p:txBody>
      </p:sp>
    </p:spTree>
    <p:extLst>
      <p:ext uri="{BB962C8B-B14F-4D97-AF65-F5344CB8AC3E}">
        <p14:creationId xmlns:p14="http://schemas.microsoft.com/office/powerpoint/2010/main" val="19827782"/>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157</TotalTime>
  <Words>1590</Words>
  <Application>Microsoft Macintosh PowerPoint</Application>
  <PresentationFormat>On-screen Show (4:3)</PresentationFormat>
  <Paragraphs>160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Sky</vt:lpstr>
      <vt:lpstr>Pasos para una Familia Victoriosa</vt:lpstr>
      <vt:lpstr>Textos base</vt:lpstr>
      <vt:lpstr>Prerrogativa</vt:lpstr>
      <vt:lpstr>Realidad de infelicidad</vt:lpstr>
      <vt:lpstr>Ejemplos de Relaciones</vt:lpstr>
      <vt:lpstr>Análisis</vt:lpstr>
      <vt:lpstr>Marcar</vt:lpstr>
      <vt:lpstr>Marcar</vt:lpstr>
      <vt:lpstr>Debilidades en la familia</vt:lpstr>
      <vt:lpstr>Quien Cría nuestros Hijos?</vt:lpstr>
      <vt:lpstr>Que marca mi familia?</vt:lpstr>
      <vt:lpstr>Descuido en la familia</vt:lpstr>
      <vt:lpstr>Cuidado</vt:lpstr>
      <vt:lpstr>Auto Defensa</vt:lpstr>
      <vt:lpstr>De que esta llena mi casa?</vt:lpstr>
      <vt:lpstr>Llena tu casa!</vt:lpstr>
      <vt:lpstr>Hechos 19: 19-20</vt:lpstr>
      <vt:lpstr>Elementos Básicos</vt:lpstr>
      <vt:lpstr>Autoridad </vt:lpstr>
      <vt:lpstr>Autoridad</vt:lpstr>
      <vt:lpstr>Oración</vt:lpstr>
      <vt:lpstr>Oración</vt:lpstr>
      <vt:lpstr>Lucas  18: 15-17 </vt:lpstr>
      <vt:lpstr>Educación</vt:lpstr>
      <vt:lpstr>Educación</vt:lpstr>
      <vt:lpstr>Deuteronomio  6:6-9 </vt:lpstr>
      <vt:lpstr>Educación</vt:lpstr>
      <vt:lpstr>Educar sobre hijos buenos</vt:lpstr>
      <vt:lpstr>Educar sobre hijos malos y sus consecuencias</vt:lpstr>
      <vt:lpstr>Provisión</vt:lpstr>
      <vt:lpstr>Peligros de criar según el mundo</vt:lpstr>
      <vt:lpstr> Decisiones </vt:lpstr>
      <vt:lpstr>Acciones a tomar</vt:lpstr>
      <vt:lpstr>Definir nuestra familia</vt:lpstr>
      <vt:lpstr>Reunirnos</vt:lpstr>
      <vt:lpstr>Tomar tiempo</vt:lpstr>
      <vt:lpstr> Hacer cosas </vt:lpstr>
      <vt:lpstr> Legar la marca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Pasos para una Familia Victoriosa</dc:title>
  <dc:creator>Natanael Valenzuela</dc:creator>
  <cp:lastModifiedBy>Natanael Valenzuela</cp:lastModifiedBy>
  <cp:revision>11</cp:revision>
  <dcterms:created xsi:type="dcterms:W3CDTF">2014-10-15T11:36:34Z</dcterms:created>
  <dcterms:modified xsi:type="dcterms:W3CDTF">2014-10-15T22:26:18Z</dcterms:modified>
</cp:coreProperties>
</file>